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07" r:id="rId2"/>
  </p:sldMasterIdLst>
  <p:notesMasterIdLst>
    <p:notesMasterId r:id="rId19"/>
  </p:notesMasterIdLst>
  <p:handoutMasterIdLst>
    <p:handoutMasterId r:id="rId20"/>
  </p:handoutMasterIdLst>
  <p:sldIdLst>
    <p:sldId id="273" r:id="rId3"/>
    <p:sldId id="317" r:id="rId4"/>
    <p:sldId id="318" r:id="rId5"/>
    <p:sldId id="319" r:id="rId6"/>
    <p:sldId id="314" r:id="rId7"/>
    <p:sldId id="320" r:id="rId8"/>
    <p:sldId id="321" r:id="rId9"/>
    <p:sldId id="322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604" autoAdjust="0"/>
  </p:normalViewPr>
  <p:slideViewPr>
    <p:cSldViewPr snapToGrid="0">
      <p:cViewPr varScale="1">
        <p:scale>
          <a:sx n="89" d="100"/>
          <a:sy n="89" d="100"/>
        </p:scale>
        <p:origin x="199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2" y="1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6B43861-E5D5-FA4F-85E8-10D222DC75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46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AE61E1C-6369-3448-825B-111C7C45A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20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36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</a:endParaRPr>
          </a:p>
          <a:p>
            <a:pPr marL="228600" indent="-2286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Conclusion1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model fit is satisfactory (i.e., the average MAE 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all bins is below 0.1), except for some relatively rare game contexts.</a:t>
            </a:r>
          </a:p>
          <a:p>
            <a:pPr marL="228600" indent="-2286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Conclusion2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Our model significantly outperforms the Markov Model with a discrete state space. This shows the advantage of a function approximation model that can utilize continuous space-time information without losing information due to discretization.</a:t>
            </a:r>
          </a:p>
          <a:p>
            <a:endParaRPr lang="en-CA" altLang="zh-CN" sz="2000" dirty="0"/>
          </a:p>
          <a:p>
            <a:pPr marL="457200" indent="-4572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70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2000" dirty="0"/>
              <a:t>Explain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GIM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formula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1)</a:t>
            </a:r>
            <a:r>
              <a:rPr lang="zh-CN" altLang="en-US" sz="2000" dirty="0"/>
              <a:t> </a:t>
            </a: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  <a:r>
              <a:rPr lang="zh-CN" altLang="en-US" sz="2000" dirty="0"/>
              <a:t> </a:t>
            </a:r>
            <a:r>
              <a:rPr lang="en-US" altLang="zh-CN" sz="2000" dirty="0"/>
              <a:t>comes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2000" dirty="0"/>
              <a:t>Explain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GIM</a:t>
            </a:r>
            <a:r>
              <a:rPr lang="zh-CN" altLang="en-US" sz="2000" b="1" dirty="0"/>
              <a:t>  </a:t>
            </a:r>
            <a:r>
              <a:rPr lang="en-US" altLang="zh-CN" sz="2000" b="1" dirty="0"/>
              <a:t>formula</a:t>
            </a:r>
            <a:r>
              <a:rPr lang="en-US" altLang="zh-CN" sz="2000" dirty="0"/>
              <a:t>:</a:t>
            </a:r>
            <a:r>
              <a:rPr lang="zh-CN" altLang="en-US" sz="2000" dirty="0"/>
              <a:t>  </a:t>
            </a:r>
            <a:r>
              <a:rPr lang="en-US" altLang="zh-CN" sz="2000" dirty="0"/>
              <a:t>2)</a:t>
            </a:r>
            <a:r>
              <a:rPr lang="zh-CN" altLang="en-US" sz="2000" dirty="0"/>
              <a:t>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n[s; a; s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’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; a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’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;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’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=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;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D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]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is the number of occurrences that player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performs action a0 at s0 after s; 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endParaRPr lang="en-CA" altLang="zh-CN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1200" dirty="0"/>
              <a:t>Explain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b="1" dirty="0"/>
              <a:t>GIM</a:t>
            </a:r>
            <a:r>
              <a:rPr lang="zh-CN" altLang="en-US" sz="1200" b="1" dirty="0"/>
              <a:t>  </a:t>
            </a:r>
            <a:r>
              <a:rPr lang="en-US" altLang="zh-CN" sz="1200" b="1" dirty="0"/>
              <a:t>formula</a:t>
            </a:r>
            <a:r>
              <a:rPr lang="en-US" altLang="zh-CN" sz="1200" dirty="0"/>
              <a:t>:</a:t>
            </a:r>
            <a:r>
              <a:rPr lang="zh-CN" altLang="en-US" sz="1200" dirty="0"/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3)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expectation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term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represent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Q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s,a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impact equation reduces to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difference in Q values before and after the player acts.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CA" sz="1200" b="1" i="1" dirty="0"/>
              <a:t>Proposition</a:t>
            </a:r>
            <a:r>
              <a:rPr lang="en-US" altLang="zh-CN" sz="1200" i="1" dirty="0"/>
              <a:t>:</a:t>
            </a:r>
            <a:r>
              <a:rPr lang="zh-CN" altLang="en-US" sz="1200" i="1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Our main theorem states that a player’s Q-value-above-average-replacement gives the same score as their total action impact value. This means that the DRL framework unifies the two fundamental approaches to player evaluation; the plausibility of the average replacement approach supports our total action value metric (GIM).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indent="-4572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272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indent="-457200">
              <a:buAutoNum type="arabicParenBoth"/>
            </a:pPr>
            <a:r>
              <a:rPr lang="en-US" altLang="zh-CN" sz="2000" b="1" dirty="0"/>
              <a:t>CART</a:t>
            </a:r>
            <a:r>
              <a:rPr lang="zh-CN" altLang="en-US" sz="2000" dirty="0"/>
              <a:t> </a:t>
            </a:r>
            <a:r>
              <a:rPr lang="en-US" altLang="zh-CN" sz="2000" dirty="0"/>
              <a:t>means</a:t>
            </a:r>
            <a:r>
              <a:rPr lang="zh-CN" altLang="en-US" sz="2000" dirty="0"/>
              <a:t> </a:t>
            </a:r>
            <a:r>
              <a:rPr lang="en-US" altLang="zh-CN" sz="2000" dirty="0"/>
              <a:t>classification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tree.</a:t>
            </a:r>
          </a:p>
          <a:p>
            <a:pPr marL="457200" indent="-457200">
              <a:buAutoNum type="arabicParenBoth"/>
            </a:pPr>
            <a:r>
              <a:rPr lang="en-US" altLang="zh-CN" sz="1200" b="1" i="1" dirty="0"/>
              <a:t>feature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importance</a:t>
            </a:r>
            <a:r>
              <a:rPr lang="zh-CN" altLang="en-US" sz="1200" b="1" i="1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sums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up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the variance reductions at the splits applying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this feature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.</a:t>
            </a:r>
          </a:p>
          <a:p>
            <a:pPr marL="457200" indent="-4572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Approach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goal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finding is consistent with our finding in the spatial projection for Q values.</a:t>
            </a: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indent="-4572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75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CA" sz="2000" b="1" i="0" dirty="0"/>
              <a:t>Matej Vydra </a:t>
            </a:r>
            <a:r>
              <a:rPr lang="en-CA" sz="2000" i="0" dirty="0"/>
              <a:t>dominated the scoring board of the England Championship league and won the 2017-18 Golden Boot award2. In the next season (2018-2019), the Premier League team Burnley recognized the talent of Vydra and signed him on a three-year deal from team Derby.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2000" b="1" i="1" dirty="0"/>
              <a:t>may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not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have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leading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assists</a:t>
            </a:r>
            <a:r>
              <a:rPr lang="en-US" altLang="zh-CN" sz="2000" i="1" dirty="0"/>
              <a:t>:</a:t>
            </a:r>
            <a:r>
              <a:rPr lang="zh-CN" altLang="en-US" sz="2000" i="1" dirty="0"/>
              <a:t> </a:t>
            </a:r>
            <a:r>
              <a:rPr lang="en-US" altLang="zh-CN" sz="2000" i="0" dirty="0"/>
              <a:t>The number of assists is an incomplete measure of passing ability because it neglects midfield and defensive zone passes.</a:t>
            </a:r>
            <a:r>
              <a:rPr lang="zh-CN" altLang="en-US" sz="2000" i="0" dirty="0"/>
              <a:t> </a:t>
            </a:r>
            <a:r>
              <a:rPr lang="en-CA" altLang="zh-CN" sz="2000" i="0" dirty="0"/>
              <a:t>Our ranking, in contrast, provides a comprehensive evaluation to all the passes of a player.</a:t>
            </a:r>
            <a:r>
              <a:rPr lang="zh-CN" altLang="en-US" sz="2000" i="0" dirty="0"/>
              <a:t> </a:t>
            </a:r>
            <a:r>
              <a:rPr lang="en-CA" altLang="zh-CN" sz="2000" i="0" dirty="0"/>
              <a:t>For example, </a:t>
            </a:r>
            <a:r>
              <a:rPr lang="en-CA" altLang="zh-CN" sz="2000" i="0" dirty="0" err="1"/>
              <a:t>Conor</a:t>
            </a:r>
            <a:r>
              <a:rPr lang="en-CA" altLang="zh-CN" sz="2000" i="0" dirty="0"/>
              <a:t> </a:t>
            </a:r>
            <a:r>
              <a:rPr lang="en-CA" altLang="zh-CN" sz="2000" i="0" dirty="0" err="1"/>
              <a:t>Hourihane</a:t>
            </a:r>
            <a:r>
              <a:rPr lang="en-CA" altLang="zh-CN" sz="2000" i="0" dirty="0"/>
              <a:t> plays as Midfielder and managed only 2 assists over the entire season. But he makes many influential passes and is ranked as a top-10 passer by our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15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indent="-457200">
              <a:buAutoNum type="arabicParenBoth"/>
            </a:pPr>
            <a:r>
              <a:rPr lang="en-US" altLang="zh-CN" sz="2000" b="1" i="1" kern="0" dirty="0"/>
              <a:t>Correlations with Standard Success Measures</a:t>
            </a:r>
            <a:r>
              <a:rPr lang="zh-CN" altLang="en-US" sz="2000" b="1" i="1" kern="0" dirty="0"/>
              <a:t> </a:t>
            </a:r>
            <a:r>
              <a:rPr lang="en-US" altLang="zh-CN" sz="2000" b="1" i="1" kern="0" dirty="0"/>
              <a:t>:</a:t>
            </a:r>
            <a:r>
              <a:rPr lang="en-US" altLang="zh-CN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This</a:t>
            </a:r>
            <a:r>
              <a:rPr lang="zh-CN" altLang="en-US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experiment</a:t>
            </a:r>
            <a:r>
              <a:rPr lang="zh-CN" altLang="en-US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reports</a:t>
            </a:r>
            <a:r>
              <a:rPr lang="zh-CN" altLang="en-US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the</a:t>
            </a:r>
            <a:r>
              <a:rPr lang="zh-CN" altLang="en-US" sz="20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correlations between player ranking metrics and commonly used success measures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over the entire 2017-18 game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seaso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n</a:t>
            </a:r>
          </a:p>
          <a:p>
            <a:pPr marL="228600" indent="-228600">
              <a:buAutoNum type="arabicParenBoth"/>
            </a:pPr>
            <a:r>
              <a:rPr lang="en-US" altLang="zh-CN" sz="1200" b="1" i="1" dirty="0"/>
              <a:t>promising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correlation</a:t>
            </a:r>
            <a:r>
              <a:rPr lang="zh-CN" altLang="en-US" sz="1200" b="1" i="1" dirty="0"/>
              <a:t> </a:t>
            </a:r>
            <a:r>
              <a:rPr lang="en-US" altLang="zh-CN" sz="1200" i="1" dirty="0"/>
              <a:t>: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neural network model allows GIM to handle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continuous inputs without pre-discretization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explains why both GIM and M-GIM perform better than SI in most success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measures.</a:t>
            </a:r>
          </a:p>
          <a:p>
            <a:pPr marL="228600" indent="-228600">
              <a:buAutoNum type="arabicParenBoth"/>
            </a:pPr>
            <a:r>
              <a:rPr lang="en-US" altLang="zh-CN" sz="1200" b="1" i="1" dirty="0"/>
              <a:t>promising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correlation</a:t>
            </a:r>
            <a:r>
              <a:rPr lang="zh-CN" altLang="en-US" sz="1200" b="1" i="1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higher correlation of GIM compared to M-GIM also demonstrates the value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of separately modeling home/away data.</a:t>
            </a:r>
          </a:p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944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</a:endParaRPr>
          </a:p>
          <a:p>
            <a:pPr marL="228600" indent="-228600">
              <a:buAutoNum type="arabicParenBoth"/>
            </a:pPr>
            <a:r>
              <a:rPr lang="en-US" altLang="zh-CN" sz="1200" b="1" i="1" dirty="0"/>
              <a:t>more severe</a:t>
            </a:r>
            <a:r>
              <a:rPr lang="en-US" altLang="zh-CN" sz="1200" i="1" dirty="0"/>
              <a:t>:</a:t>
            </a:r>
            <a:r>
              <a:rPr lang="zh-CN" altLang="en-US" sz="1200" i="1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correlations nearly drop 20% when the players in the Championship League are evaluated by the general model</a:t>
            </a:r>
          </a:p>
          <a:p>
            <a:pPr marL="228600" indent="-228600">
              <a:buAutoNum type="arabicParenBoth"/>
            </a:pPr>
            <a:r>
              <a:rPr lang="en-US" altLang="zh-CN" b="1" i="1" kern="0" dirty="0"/>
              <a:t>Round-by-Round Correlations:</a:t>
            </a:r>
            <a:r>
              <a:rPr lang="zh-CN" altLang="en-US" b="1" i="1" kern="0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For a given performance metric, we measure the correlation between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(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) its value computed over the first n rounds, and (ii) the value of the two main success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measures, assists, and goals, computed over the entire season. This allows us to assess how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quickly different metrics acquire predictive power for the final season total, so that future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performance can be predicted from past performance.</a:t>
            </a:r>
          </a:p>
          <a:p>
            <a:pPr marL="228600" indent="-2286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For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player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evaluation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GIM grows more quickly than with any other baseline: its correlation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with both assists (left) and goals (right) dominates others before the first half of the season.</a:t>
            </a:r>
          </a:p>
          <a:p>
            <a:pPr marL="228600" indent="-2286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For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EFL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Champion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leagues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Fine-tuning significantly improves the correlations of GIM, especially for its correlation with assists, where the correlation of FT-GIM exceeds that of other metrics after the first 10 rounds.</a:t>
            </a:r>
          </a:p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24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49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Yudong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这一页用一分钟讲完，每一条都口头补充一些细节，我就比放在</a:t>
            </a:r>
            <a:r>
              <a:rPr lang="en-US" altLang="zh-CN" dirty="0"/>
              <a:t>ppt</a:t>
            </a:r>
            <a:r>
              <a:rPr lang="zh-CN" altLang="en-US" dirty="0"/>
              <a:t>里面了，否则显得太乱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endParaRPr lang="en-CA" altLang="zh-CN" dirty="0"/>
          </a:p>
          <a:p>
            <a:pPr marL="228600" indent="-228600">
              <a:buAutoNum type="arabicParenBoth"/>
            </a:pPr>
            <a:r>
              <a:rPr lang="en-US" altLang="zh-CN" b="1" dirty="0"/>
              <a:t>Play</a:t>
            </a:r>
            <a:r>
              <a:rPr lang="zh-CN" altLang="en-US" b="1" dirty="0"/>
              <a:t> </a:t>
            </a:r>
            <a:r>
              <a:rPr lang="en-US" altLang="zh-CN" b="1" dirty="0"/>
              <a:t>dynamics</a:t>
            </a:r>
            <a:r>
              <a:rPr lang="zh-CN" altLang="en-US" b="1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player</a:t>
            </a:r>
            <a:r>
              <a:rPr lang="zh-CN" altLang="en-US" dirty="0"/>
              <a:t> </a:t>
            </a:r>
            <a:r>
              <a:rPr lang="en-US" altLang="zh-CN" dirty="0"/>
              <a:t>locations,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speed.</a:t>
            </a:r>
            <a:r>
              <a:rPr lang="zh-CN" altLang="en-US" dirty="0"/>
              <a:t> </a:t>
            </a:r>
            <a:r>
              <a:rPr lang="en-US" altLang="zh-CN" dirty="0"/>
              <a:t>S=state,</a:t>
            </a:r>
            <a:r>
              <a:rPr lang="zh-CN" altLang="en-US" dirty="0"/>
              <a:t> </a:t>
            </a:r>
            <a:r>
              <a:rPr lang="en-US" altLang="zh-CN" dirty="0"/>
              <a:t>A=action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R=rewards</a:t>
            </a:r>
            <a:r>
              <a:rPr lang="zh-CN" altLang="en-US" dirty="0"/>
              <a:t>，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goals.</a:t>
            </a:r>
          </a:p>
          <a:p>
            <a:pPr marL="228600" indent="-228600">
              <a:buAutoNum type="arabicParenBoth"/>
            </a:pPr>
            <a:r>
              <a:rPr lang="en-US" altLang="zh-CN" sz="1200" b="1" i="1" dirty="0"/>
              <a:t>Deep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Reinforcement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Learning:</a:t>
            </a:r>
            <a:r>
              <a:rPr lang="zh-CN" altLang="en-US" sz="1200" b="1" i="1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on-policy</a:t>
            </a:r>
            <a:r>
              <a:rPr lang="zh-CN" altLang="en-US" dirty="0"/>
              <a:t> </a:t>
            </a:r>
            <a:r>
              <a:rPr lang="en-US" altLang="zh-CN" dirty="0" err="1"/>
              <a:t>Sarsa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game.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controlling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pPr marL="228600" indent="-228600">
              <a:buAutoNum type="arabicParenBoth"/>
            </a:pPr>
            <a:r>
              <a:rPr lang="en-US" altLang="zh-CN" b="1" dirty="0"/>
              <a:t>GIM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consecutive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values.</a:t>
            </a:r>
          </a:p>
          <a:p>
            <a:pPr marL="228600" indent="-228600">
              <a:buAutoNum type="arabicParenBoth"/>
            </a:pPr>
            <a:r>
              <a:rPr lang="en-US" altLang="zh-CN" b="1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league.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action-specific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shots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assist</a:t>
            </a:r>
            <a:r>
              <a:rPr lang="zh-CN" altLang="en-US" dirty="0"/>
              <a:t> </a:t>
            </a:r>
            <a:r>
              <a:rPr lang="en-US" altLang="zh-CN" dirty="0"/>
              <a:t>strength).</a:t>
            </a:r>
          </a:p>
          <a:p>
            <a:pPr marL="228600" indent="-228600">
              <a:buAutoNum type="arabicParenBoth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b="1" dirty="0"/>
              <a:t>examine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GIM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goal,</a:t>
            </a:r>
            <a:r>
              <a:rPr lang="zh-CN" altLang="en-US" dirty="0"/>
              <a:t> </a:t>
            </a:r>
            <a:r>
              <a:rPr lang="en-US" altLang="zh-CN" dirty="0"/>
              <a:t>assistant,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etc.)</a:t>
            </a:r>
            <a:endParaRPr lang="en-CA" altLang="zh-CN" dirty="0"/>
          </a:p>
          <a:p>
            <a:endParaRPr lang="en-CA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overview,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r>
              <a:rPr lang="en-US" altLang="zh-CN" sz="2000" dirty="0"/>
              <a:t>(1)</a:t>
            </a:r>
            <a:r>
              <a:rPr lang="zh-CN" altLang="en-US" sz="2000" dirty="0"/>
              <a:t> </a:t>
            </a:r>
            <a:r>
              <a:rPr lang="en-US" altLang="zh-CN" sz="2000" b="1" dirty="0"/>
              <a:t>Independency</a:t>
            </a:r>
            <a:r>
              <a:rPr lang="zh-CN" altLang="en-US" sz="2000" dirty="0"/>
              <a:t> </a:t>
            </a:r>
            <a:r>
              <a:rPr lang="en-US" altLang="zh-CN" sz="2000" dirty="0"/>
              <a:t>means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end-to-end</a:t>
            </a:r>
            <a:r>
              <a:rPr lang="zh-CN" altLang="en-US" sz="2000" dirty="0"/>
              <a:t> </a:t>
            </a:r>
            <a:r>
              <a:rPr lang="en-US" altLang="zh-CN" sz="2000" dirty="0"/>
              <a:t>process.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undermined.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90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/>
              <a:t>Temporal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Projection:</a:t>
            </a:r>
            <a:endParaRPr lang="en-CA" altLang="zh-CN" sz="2000" b="1" dirty="0"/>
          </a:p>
          <a:p>
            <a:pPr marL="457200" indent="-457200">
              <a:buAutoNum type="arabicParenBoth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marked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events.</a:t>
            </a:r>
          </a:p>
          <a:p>
            <a:pPr marL="457200" indent="-457200">
              <a:buAutoNum type="arabicParenBoth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observe</a:t>
            </a:r>
            <a:r>
              <a:rPr lang="zh-CN" altLang="en-US" sz="2000" dirty="0"/>
              <a:t> </a:t>
            </a:r>
            <a:r>
              <a:rPr lang="en-CA" altLang="zh-CN" sz="2000" dirty="0"/>
              <a:t>(1) High scoring probabilities for one team decrease those of its opponent. (2) The probability that neither team scores rises significantly at the end of the match.</a:t>
            </a:r>
          </a:p>
          <a:p>
            <a:pPr marL="457200" indent="-457200">
              <a:buAutoNum type="arabicParenBoth"/>
            </a:pPr>
            <a:endParaRPr lang="en-CA" altLang="zh-CN" sz="2000" dirty="0"/>
          </a:p>
          <a:p>
            <a:pPr marL="0" indent="0">
              <a:buNone/>
            </a:pPr>
            <a:endParaRPr lang="en-CA" altLang="zh-C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/>
              <a:t>Spatial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Projection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play</a:t>
            </a:r>
            <a:r>
              <a:rPr lang="zh-CN" altLang="en-US" sz="2000" dirty="0"/>
              <a:t> </a:t>
            </a:r>
            <a:r>
              <a:rPr lang="en-US" altLang="zh-CN" sz="2000" dirty="0"/>
              <a:t>flows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left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right</a:t>
            </a:r>
            <a:endParaRPr lang="en-CA" altLang="zh-CN" sz="20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Our neural model can generalize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from observed states and actions to those that have not occurred in the observed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game season.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That’s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why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plot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Q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values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any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position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soccer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pitch.</a:t>
            </a: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the Q value of offensive actions like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shots increases with proximity to the opponent’s goal.</a:t>
            </a:r>
          </a:p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0" indent="0">
              <a:buNone/>
            </a:pPr>
            <a:endParaRPr lang="en-CA" sz="2000" dirty="0"/>
          </a:p>
          <a:p>
            <a:pPr marL="457200" indent="-457200">
              <a:buAutoNum type="arabicParenBoth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92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3638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30363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5500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527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99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71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43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8027AA4E-BA86-1B44-87B2-C7DBA64B05F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Thank you for your time and interest today!</a:t>
            </a:r>
          </a:p>
        </p:txBody>
      </p:sp>
    </p:spTree>
    <p:extLst>
      <p:ext uri="{BB962C8B-B14F-4D97-AF65-F5344CB8AC3E}">
        <p14:creationId xmlns:p14="http://schemas.microsoft.com/office/powerpoint/2010/main" val="855269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about</a:t>
            </a:r>
            <a:r>
              <a:rPr lang="zh-CN" altLang="en-US" sz="2000" dirty="0"/>
              <a:t> </a:t>
            </a:r>
            <a:r>
              <a:rPr lang="en-US" altLang="zh-CN" sz="2000" dirty="0"/>
              <a:t>Europe</a:t>
            </a:r>
            <a:r>
              <a:rPr lang="zh-CN" altLang="en-US" sz="2000" dirty="0"/>
              <a:t> </a:t>
            </a:r>
            <a:r>
              <a:rPr lang="en-US" altLang="zh-CN" sz="2000" dirty="0"/>
              <a:t>soccer,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4M</a:t>
            </a:r>
            <a:r>
              <a:rPr lang="zh-CN" altLang="en-US" sz="2000" dirty="0"/>
              <a:t> </a:t>
            </a:r>
            <a:r>
              <a:rPr lang="en-US" altLang="zh-CN" sz="2000" dirty="0"/>
              <a:t>events</a:t>
            </a:r>
            <a:r>
              <a:rPr lang="zh-CN" altLang="en-US" sz="2000" dirty="0"/>
              <a:t> </a:t>
            </a:r>
            <a:r>
              <a:rPr lang="en-US" altLang="zh-CN" sz="2000" dirty="0"/>
              <a:t>(large</a:t>
            </a:r>
            <a:r>
              <a:rPr lang="zh-CN" altLang="en-US" sz="2000" dirty="0"/>
              <a:t> </a:t>
            </a:r>
            <a:r>
              <a:rPr lang="en-US" altLang="zh-CN" sz="2000" dirty="0"/>
              <a:t>size).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K</a:t>
            </a:r>
            <a:r>
              <a:rPr lang="zh-CN" altLang="en-US" sz="2000" dirty="0"/>
              <a:t> </a:t>
            </a:r>
            <a:r>
              <a:rPr lang="en-US" altLang="zh-CN" sz="2000" dirty="0"/>
              <a:t>players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164</a:t>
            </a:r>
            <a:r>
              <a:rPr lang="zh-CN" altLang="en-US" sz="2000" dirty="0"/>
              <a:t> </a:t>
            </a:r>
            <a:r>
              <a:rPr lang="en-US" altLang="zh-CN" sz="2000" dirty="0"/>
              <a:t>teams.</a:t>
            </a:r>
            <a:endParaRPr lang="en-US" altLang="zh-CN" sz="2000" b="1" dirty="0"/>
          </a:p>
          <a:p>
            <a:pPr marL="457200" indent="-457200">
              <a:buAutoNum type="arabicParenBoth"/>
            </a:pPr>
            <a:r>
              <a:rPr lang="en-US" altLang="zh-CN" sz="2000" b="1" dirty="0"/>
              <a:t>Spatial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r>
              <a:rPr lang="zh-CN" altLang="en-US" sz="2000" dirty="0"/>
              <a:t> </a:t>
            </a:r>
            <a:r>
              <a:rPr lang="en-US" altLang="zh-CN" sz="2000" dirty="0"/>
              <a:t>includes</a:t>
            </a:r>
            <a:r>
              <a:rPr lang="zh-CN" altLang="en-US" sz="2000" dirty="0"/>
              <a:t> </a:t>
            </a:r>
            <a:r>
              <a:rPr lang="en-US" altLang="zh-CN" sz="2000" dirty="0"/>
              <a:t>X,Y</a:t>
            </a:r>
            <a:r>
              <a:rPr lang="zh-CN" altLang="en-US" sz="2000" dirty="0"/>
              <a:t> </a:t>
            </a:r>
            <a:r>
              <a:rPr lang="en-US" altLang="zh-CN" sz="2000" dirty="0"/>
              <a:t>locations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ball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players.</a:t>
            </a:r>
            <a:r>
              <a:rPr lang="zh-CN" altLang="en-US" sz="2000" dirty="0"/>
              <a:t> </a:t>
            </a:r>
            <a:r>
              <a:rPr lang="en-US" altLang="zh-CN" sz="2000" b="1" dirty="0"/>
              <a:t>Temporal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r>
              <a:rPr lang="zh-CN" altLang="en-US" sz="2000" dirty="0"/>
              <a:t> </a:t>
            </a:r>
            <a:r>
              <a:rPr lang="en-US" altLang="zh-CN" sz="2000" dirty="0"/>
              <a:t>include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time,</a:t>
            </a:r>
            <a:r>
              <a:rPr lang="zh-CN" altLang="en-US" sz="2000" dirty="0"/>
              <a:t> </a:t>
            </a:r>
            <a:r>
              <a:rPr lang="en-US" altLang="zh-CN" sz="2000" dirty="0"/>
              <a:t>velocity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duration.</a:t>
            </a:r>
          </a:p>
          <a:p>
            <a:pPr marL="457200" indent="-457200">
              <a:buAutoNum type="arabicParenBoth"/>
            </a:pPr>
            <a:r>
              <a:rPr lang="en-US" altLang="zh-CN" sz="2000" b="1" dirty="0"/>
              <a:t>Multiple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leagues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includes</a:t>
            </a:r>
            <a:r>
              <a:rPr lang="zh-CN" altLang="en-US" sz="2000" dirty="0"/>
              <a:t> </a:t>
            </a:r>
            <a:r>
              <a:rPr lang="en-CA" altLang="zh-CN" sz="2000" dirty="0"/>
              <a:t>English Premier League, Dutch Eredivisie, EFL Championship, Italian Serie A, German Bundesliga, Spanish La Liga, French Ligue 1 and German Bundesliga </a:t>
            </a:r>
            <a:r>
              <a:rPr lang="en-CA" altLang="zh-CN" sz="2000" dirty="0" err="1"/>
              <a:t>Zwei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49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indent="-457200">
              <a:buAutoNum type="arabicParenBoth"/>
            </a:pP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slides</a:t>
            </a:r>
            <a:r>
              <a:rPr lang="zh-CN" altLang="en-US" sz="2000" dirty="0"/>
              <a:t> </a:t>
            </a:r>
            <a:r>
              <a:rPr lang="en-US" altLang="zh-CN" sz="2000" dirty="0"/>
              <a:t>4,</a:t>
            </a:r>
            <a:r>
              <a:rPr lang="zh-CN" altLang="en-US" sz="2000" dirty="0"/>
              <a:t> </a:t>
            </a:r>
            <a:r>
              <a:rPr lang="en-US" altLang="zh-CN" sz="2000" dirty="0"/>
              <a:t>telling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why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higher</a:t>
            </a:r>
            <a:r>
              <a:rPr lang="zh-CN" altLang="en-US" sz="2000" dirty="0"/>
              <a:t> </a:t>
            </a: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shot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right</a:t>
            </a:r>
            <a:r>
              <a:rPr lang="zh-CN" altLang="en-US" sz="2000" dirty="0"/>
              <a:t> </a:t>
            </a:r>
            <a:r>
              <a:rPr lang="en-US" altLang="zh-CN" sz="2000" dirty="0"/>
              <a:t>(because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where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team</a:t>
            </a:r>
            <a:r>
              <a:rPr lang="zh-CN" altLang="en-US" sz="2000" dirty="0"/>
              <a:t> </a:t>
            </a:r>
            <a:r>
              <a:rPr lang="en-US" altLang="zh-CN" sz="2000" dirty="0"/>
              <a:t>attack).</a:t>
            </a:r>
          </a:p>
          <a:p>
            <a:pPr marL="457200" indent="-457200">
              <a:buAutoNum type="arabicParenBoth"/>
            </a:pP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example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preprocessing,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record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action,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partially</a:t>
            </a:r>
            <a:r>
              <a:rPr lang="zh-CN" altLang="en-US" sz="2000" dirty="0"/>
              <a:t> </a:t>
            </a:r>
            <a:r>
              <a:rPr lang="en-US" altLang="zh-CN" sz="2000" dirty="0"/>
              <a:t>observable.</a:t>
            </a:r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738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18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Yudong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457200" indent="-457200">
              <a:buAutoNum type="arabicParenBoth"/>
            </a:pPr>
            <a:r>
              <a:rPr lang="en-US" altLang="zh-CN" sz="2000" b="1" dirty="0"/>
              <a:t>Two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towers:</a:t>
            </a:r>
            <a:r>
              <a:rPr lang="zh-CN" altLang="en-US" sz="2000" b="1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because from domain knowledge we expect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Q values to be different depending on whether a team plays at home or away (for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 discussion of the home team advantage see (Swartz and Arce 2014)).</a:t>
            </a:r>
          </a:p>
          <a:p>
            <a:pPr marL="457200" indent="-457200">
              <a:buAutoNum type="arabicParenBoth"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Dynamic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possession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LSTM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Team sports like soccer have a turn-taking aspect where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one team is on the offensive and the other defends; one such turn is called a play.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play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ends when possession passes from the team at time t to the opposing team at time t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+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Dynamic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possession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LSTM: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LSTM can restrict the history traces to the continuous possession of one team</a:t>
            </a:r>
          </a:p>
          <a:p>
            <a:pPr marL="457200" indent="-4572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pPr marL="228600" indent="-228600">
              <a:buAutoNum type="arabicParenBoth"/>
            </a:pPr>
            <a:endParaRPr lang="en-CA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CA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4033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40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4114800"/>
          </a:xfr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4114800"/>
          </a:xfr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38238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0295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6324607"/>
            <a:ext cx="12192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8712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ALL CAPS SLIDE TITLE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10363200" cy="3581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Paragraph text Helvetica 16 points/never go under 12 point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6477000"/>
            <a:ext cx="47752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defRPr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0" y="6324605"/>
            <a:ext cx="12192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838333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BD5DA9-EE07-F34D-B1CB-89358649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60" y="4582517"/>
            <a:ext cx="2319338" cy="1543414"/>
          </a:xfrm>
          <a:prstGeom prst="rect">
            <a:avLst/>
          </a:prstGeom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12164" y="176757"/>
            <a:ext cx="11167672" cy="1768840"/>
          </a:xfrm>
        </p:spPr>
        <p:txBody>
          <a:bodyPr>
            <a:noAutofit/>
          </a:bodyPr>
          <a:lstStyle/>
          <a:p>
            <a:pPr algn="ctr"/>
            <a:r>
              <a:rPr lang="en-CA" altLang="en-US" sz="4000" b="1" dirty="0">
                <a:ea typeface="MS PGothic" charset="-128"/>
              </a:rPr>
              <a:t>Deep Soccer Analytics: Learning An Action-value Function For Evaluating Soccer Players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5300" y="6434653"/>
            <a:ext cx="35814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ECML-PKDD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2020</a:t>
            </a:r>
            <a:r>
              <a:rPr lang="zh-CN" altLang="en-US" sz="1800" b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6255" y="4003691"/>
            <a:ext cx="20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Guiliang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98053" y="4003690"/>
            <a:ext cx="20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Oliver</a:t>
            </a:r>
            <a:r>
              <a:rPr lang="zh-CN" altLang="en-US" dirty="0"/>
              <a:t> </a:t>
            </a:r>
            <a:r>
              <a:rPr lang="en-US" altLang="zh-CN" dirty="0"/>
              <a:t>Schulte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01" y="2210061"/>
            <a:ext cx="1695947" cy="1672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48" y="2183451"/>
            <a:ext cx="1764348" cy="16990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38" y="4713656"/>
            <a:ext cx="3085276" cy="1309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5DBD3-EC75-B64F-8095-365DDC76C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753" y="2210061"/>
            <a:ext cx="1261147" cy="1676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359B54-73E5-594B-8309-0FC811860E2A}"/>
              </a:ext>
            </a:extLst>
          </p:cNvPr>
          <p:cNvSpPr txBox="1"/>
          <p:nvPr/>
        </p:nvSpPr>
        <p:spPr>
          <a:xfrm>
            <a:off x="4460727" y="4003691"/>
            <a:ext cx="19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Yudong</a:t>
            </a:r>
            <a:r>
              <a:rPr lang="zh-CN" altLang="en-US" dirty="0"/>
              <a:t> </a:t>
            </a:r>
            <a:r>
              <a:rPr lang="en-US" altLang="zh-CN" dirty="0"/>
              <a:t>Luo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70CA-DCF3-B54F-90AC-13DD071E4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501" y="2210061"/>
            <a:ext cx="1154861" cy="1672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FB8AC6-3CF6-444D-BC62-5E1719933841}"/>
              </a:ext>
            </a:extLst>
          </p:cNvPr>
          <p:cNvSpPr/>
          <p:nvPr/>
        </p:nvSpPr>
        <p:spPr>
          <a:xfrm>
            <a:off x="8842525" y="4003690"/>
            <a:ext cx="2032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Tarak</a:t>
            </a:r>
            <a:r>
              <a:rPr lang="en-US" dirty="0"/>
              <a:t> </a:t>
            </a:r>
            <a:r>
              <a:rPr lang="en-US" dirty="0" err="1"/>
              <a:t>Kharrat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FD72C-8BCA-4A49-8FEE-83E497A8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914" y="5030100"/>
            <a:ext cx="2550896" cy="654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1AE7A-138A-674D-9E7B-6D35069476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088" y="4900611"/>
            <a:ext cx="3439192" cy="935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456" y="982075"/>
            <a:ext cx="11401425" cy="542926"/>
          </a:xfrm>
        </p:spPr>
        <p:txBody>
          <a:bodyPr/>
          <a:lstStyle/>
          <a:p>
            <a:r>
              <a:rPr lang="en-US" altLang="zh-CN" b="1" dirty="0"/>
              <a:t>Illustration of Temporal and Spatial Projection: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/>
            <a:r>
              <a:rPr lang="en-CA" b="1" dirty="0"/>
              <a:t>Model Validation: Q Values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Model Validation: Q Values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7617618" y="1058959"/>
            <a:ext cx="280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back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slide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DE149C-4275-BD42-BCD4-04266B68C06B}"/>
              </a:ext>
            </a:extLst>
          </p:cNvPr>
          <p:cNvSpPr txBox="1">
            <a:spLocks/>
          </p:cNvSpPr>
          <p:nvPr/>
        </p:nvSpPr>
        <p:spPr bwMode="auto">
          <a:xfrm>
            <a:off x="221456" y="1508639"/>
            <a:ext cx="11401425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Calibration Quality for the learned Q-function: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76F4A-4BB0-E343-A26D-04FDFABFDCB8}"/>
                  </a:ext>
                </a:extLst>
              </p:cNvPr>
              <p:cNvSpPr txBox="1"/>
              <p:nvPr/>
            </p:nvSpPr>
            <p:spPr>
              <a:xfrm>
                <a:off x="221456" y="2038277"/>
                <a:ext cx="5400675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Evaluate how well our learned Q-function fits the observed scoring frequencies.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Discretized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game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context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 </a:t>
                </a:r>
                <a:endParaRPr lang="en-CA" altLang="zh-CN" sz="2000" dirty="0"/>
              </a:p>
              <a:p>
                <a:pPr marL="914400" lvl="1" indent="-457200">
                  <a:spcAft>
                    <a:spcPts val="600"/>
                  </a:spcAft>
                  <a:buFont typeface="+mj-lt"/>
                  <a:buAutoNum type="arabicParenR"/>
                </a:pPr>
                <a:r>
                  <a:rPr lang="en-US" altLang="zh-CN" sz="1800" dirty="0"/>
                  <a:t>Manpower (Short Handed (SH), Even Strength (ES), Power Play (PP)).</a:t>
                </a:r>
              </a:p>
              <a:p>
                <a:pPr marL="914400" lvl="1" indent="-457200">
                  <a:spcAft>
                    <a:spcPts val="600"/>
                  </a:spcAft>
                  <a:buFont typeface="+mj-lt"/>
                  <a:buAutoNum type="arabicParenR"/>
                </a:pPr>
                <a:r>
                  <a:rPr lang="en-US" altLang="zh-CN" sz="1800" dirty="0"/>
                  <a:t>Goal Differential (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1800" dirty="0"/>
                  <a:t>-3, -2, -1, 0, 1, 2,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1800" dirty="0"/>
                  <a:t> 3).</a:t>
                </a:r>
              </a:p>
              <a:p>
                <a:pPr marL="914400" lvl="1" indent="-457200">
                  <a:spcAft>
                    <a:spcPts val="600"/>
                  </a:spcAft>
                  <a:buFont typeface="+mj-lt"/>
                  <a:buAutoNum type="arabicParenR"/>
                </a:pPr>
                <a:r>
                  <a:rPr lang="en-US" altLang="zh-CN" sz="1800" dirty="0"/>
                  <a:t>Period (1 (first half), 2 (second half)).</a:t>
                </a:r>
                <a:endParaRPr lang="en-US" altLang="zh-CN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Measures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(how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close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are):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arenR"/>
                </a:pPr>
                <a:r>
                  <a:rPr lang="en-CA" sz="1800" dirty="0"/>
                  <a:t>Empirical Scoring Probabilities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arenR"/>
                </a:pPr>
                <a:endParaRPr lang="en-CA" sz="18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arenR"/>
                </a:pPr>
                <a:r>
                  <a:rPr lang="en-CA" sz="1800" dirty="0"/>
                  <a:t>Estimated Scoring Probabilities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arenR"/>
                </a:pPr>
                <a:endParaRPr lang="en-CA" sz="18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arenR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76F4A-4BB0-E343-A26D-04FDFABFD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" y="2038277"/>
                <a:ext cx="5400675" cy="4616648"/>
              </a:xfrm>
              <a:prstGeom prst="rect">
                <a:avLst/>
              </a:prstGeom>
              <a:blipFill>
                <a:blip r:embed="rId3"/>
                <a:stretch>
                  <a:fillRect l="-703" t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58EBFDF-8A5C-8243-9089-62D912774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531" y="2358407"/>
            <a:ext cx="6544469" cy="3472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9EECAD-B3B8-7D4C-81C2-AE9539B62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9" y="5836444"/>
            <a:ext cx="3553118" cy="405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9664E9-D39F-5841-9023-C33BDA4C1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87" y="5125810"/>
            <a:ext cx="3530600" cy="3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4E2E52-609E-0B46-BC87-0050BE3A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8" y="2844240"/>
            <a:ext cx="6927056" cy="13977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4" y="984836"/>
            <a:ext cx="11401425" cy="542926"/>
          </a:xfrm>
        </p:spPr>
        <p:txBody>
          <a:bodyPr/>
          <a:lstStyle/>
          <a:p>
            <a:r>
              <a:rPr lang="en-US" altLang="zh-CN" b="1" dirty="0"/>
              <a:t>Goal Impact Metric</a:t>
            </a:r>
            <a:r>
              <a:rPr lang="zh-CN" altLang="en-US" b="1" dirty="0"/>
              <a:t> </a:t>
            </a:r>
            <a:r>
              <a:rPr lang="en-US" altLang="zh-CN" b="1" dirty="0"/>
              <a:t>(GIM):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Player Evaluation Metric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Player</a:t>
            </a:r>
            <a:r>
              <a:rPr lang="zh-CN" altLang="en-US" b="1" dirty="0"/>
              <a:t> </a:t>
            </a: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Metric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4" y="1461331"/>
            <a:ext cx="964480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Compute</a:t>
            </a:r>
            <a:r>
              <a:rPr lang="en-CA" sz="2000" dirty="0"/>
              <a:t> the </a:t>
            </a:r>
            <a:r>
              <a:rPr lang="en-US" altLang="zh-CN" sz="2000" dirty="0"/>
              <a:t>impact</a:t>
            </a:r>
            <a:r>
              <a:rPr lang="en-CA" sz="2000" dirty="0"/>
              <a:t> of an action by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H</a:t>
            </a:r>
            <a:r>
              <a:rPr lang="en-CA" sz="1800" dirty="0"/>
              <a:t>ow much it changes the expected total reward of a player’s team</a:t>
            </a:r>
            <a:r>
              <a:rPr lang="en-US" altLang="zh-CN" sz="1800" dirty="0"/>
              <a:t>.</a:t>
            </a:r>
            <a:endParaRPr lang="en-CA" altLang="zh-CN" sz="18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CA" sz="1800" dirty="0"/>
              <a:t>the difference in expected total reward before and after the player acts</a:t>
            </a:r>
            <a:r>
              <a:rPr lang="en-US" altLang="zh-CN" sz="1800" dirty="0"/>
              <a:t>.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GIM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impact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player’s</a:t>
            </a:r>
            <a:r>
              <a:rPr lang="zh-CN" altLang="en-US" sz="2000" dirty="0"/>
              <a:t> </a:t>
            </a:r>
            <a:r>
              <a:rPr lang="en-US" altLang="zh-CN" sz="2000" dirty="0"/>
              <a:t>action:</a:t>
            </a:r>
            <a:endParaRPr lang="en-CA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8D1019-37D0-AB4D-89BC-11A135D16F24}"/>
              </a:ext>
            </a:extLst>
          </p:cNvPr>
          <p:cNvSpPr txBox="1">
            <a:spLocks/>
          </p:cNvSpPr>
          <p:nvPr/>
        </p:nvSpPr>
        <p:spPr bwMode="auto">
          <a:xfrm>
            <a:off x="564354" y="3978796"/>
            <a:ext cx="11401425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Q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Value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Above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Average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Replacement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(QAAR):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531BE-2F0B-7F40-AAD3-C0F766DD70FC}"/>
              </a:ext>
            </a:extLst>
          </p:cNvPr>
          <p:cNvSpPr txBox="1"/>
          <p:nvPr/>
        </p:nvSpPr>
        <p:spPr>
          <a:xfrm>
            <a:off x="581023" y="4521722"/>
            <a:ext cx="11456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The QAAR metric compares </a:t>
            </a:r>
            <a:r>
              <a:rPr lang="en-US" altLang="zh-CN" sz="2000" dirty="0"/>
              <a:t>1)</a:t>
            </a:r>
            <a:r>
              <a:rPr lang="zh-CN" altLang="en-US" sz="2000" dirty="0"/>
              <a:t> </a:t>
            </a:r>
            <a:r>
              <a:rPr lang="en-CA" sz="2000" dirty="0"/>
              <a:t>the expected total future reward given that player </a:t>
            </a:r>
            <a:r>
              <a:rPr lang="en-CA" sz="2000" dirty="0" err="1"/>
              <a:t>i</a:t>
            </a:r>
            <a:r>
              <a:rPr lang="en-CA" sz="2000" dirty="0"/>
              <a:t> acts next, to </a:t>
            </a:r>
            <a:r>
              <a:rPr lang="en-US" altLang="zh-CN" sz="2000" dirty="0"/>
              <a:t>2)</a:t>
            </a:r>
            <a:r>
              <a:rPr lang="zh-CN" altLang="en-US" sz="2000" dirty="0"/>
              <a:t> </a:t>
            </a:r>
            <a:r>
              <a:rPr lang="en-CA" sz="2000" dirty="0"/>
              <a:t>the expected total future reward given that a random replacement player acts next: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5513F-3A3B-E14F-AD68-FCB94892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0" y="5208750"/>
            <a:ext cx="5644354" cy="978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AFCDFC-8A6F-7B4C-B76C-929667F6D65A}"/>
                  </a:ext>
                </a:extLst>
              </p:cNvPr>
              <p:cNvSpPr txBox="1"/>
              <p:nvPr/>
            </p:nvSpPr>
            <p:spPr>
              <a:xfrm>
                <a:off x="6521649" y="5257680"/>
                <a:ext cx="5428453" cy="1333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i="1" dirty="0"/>
                  <a:t>Proposition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CA" sz="2000" dirty="0"/>
                  <a:t>For each player </a:t>
                </a:r>
                <a:r>
                  <a:rPr lang="en-CA" sz="2000" dirty="0" err="1"/>
                  <a:t>i</a:t>
                </a:r>
                <a:r>
                  <a:rPr lang="en-CA" sz="2000" dirty="0"/>
                  <a:t> recorded in our play-by-play dataset D,</a:t>
                </a:r>
                <a:br>
                  <a:rPr lang="en-CA" sz="2000" dirty="0"/>
                </a:br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𝑸𝑨𝑨𝑹</m:t>
                        </m:r>
                      </m:e>
                      <m:sup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CA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𝑮𝑰𝑴</m:t>
                        </m:r>
                      </m:e>
                      <m:sup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CA" sz="2000" b="1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CA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AFCDFC-8A6F-7B4C-B76C-929667F6D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649" y="5257680"/>
                <a:ext cx="5428453" cy="1333442"/>
              </a:xfrm>
              <a:prstGeom prst="rect">
                <a:avLst/>
              </a:prstGeom>
              <a:blipFill>
                <a:blip r:embed="rId5"/>
                <a:stretch>
                  <a:fillRect l="-93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E7F7889-3344-FB4C-B375-6BC785C68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431296"/>
                  </p:ext>
                </p:extLst>
              </p:nvPr>
            </p:nvGraphicFramePr>
            <p:xfrm>
              <a:off x="8786812" y="2414587"/>
              <a:ext cx="3163290" cy="16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645">
                      <a:extLst>
                        <a:ext uri="{9D8B030D-6E8A-4147-A177-3AD203B41FA5}">
                          <a16:colId xmlns:a16="http://schemas.microsoft.com/office/drawing/2014/main" val="2426782694"/>
                        </a:ext>
                      </a:extLst>
                    </a:gridCol>
                    <a:gridCol w="1581645">
                      <a:extLst>
                        <a:ext uri="{9D8B030D-6E8A-4147-A177-3AD203B41FA5}">
                          <a16:colId xmlns:a16="http://schemas.microsoft.com/office/drawing/2014/main" val="2544429929"/>
                        </a:ext>
                      </a:extLst>
                    </a:gridCol>
                  </a:tblGrid>
                  <a:tr h="3222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h𝑜𝑚𝑒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200211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0.4</a:t>
                          </a:r>
                          <a:endParaRPr 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089844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-0.2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9592545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723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E7F7889-3344-FB4C-B375-6BC785C684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431296"/>
                  </p:ext>
                </p:extLst>
              </p:nvPr>
            </p:nvGraphicFramePr>
            <p:xfrm>
              <a:off x="8786812" y="2414587"/>
              <a:ext cx="3163290" cy="16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645">
                      <a:extLst>
                        <a:ext uri="{9D8B030D-6E8A-4147-A177-3AD203B41FA5}">
                          <a16:colId xmlns:a16="http://schemas.microsoft.com/office/drawing/2014/main" val="2426782694"/>
                        </a:ext>
                      </a:extLst>
                    </a:gridCol>
                    <a:gridCol w="1581645">
                      <a:extLst>
                        <a:ext uri="{9D8B030D-6E8A-4147-A177-3AD203B41FA5}">
                          <a16:colId xmlns:a16="http://schemas.microsoft.com/office/drawing/2014/main" val="25444299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448" r="-100800" b="-36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56200211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0.4</a:t>
                          </a:r>
                          <a:endParaRPr 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089844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-0.2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9592545"/>
                      </a:ext>
                    </a:extLst>
                  </a:tr>
                  <a:tr h="4353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7239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60454D-0615-934C-B02E-6F5A27A2A139}"/>
              </a:ext>
            </a:extLst>
          </p:cNvPr>
          <p:cNvCxnSpPr/>
          <p:nvPr/>
        </p:nvCxnSpPr>
        <p:spPr bwMode="auto">
          <a:xfrm>
            <a:off x="9801225" y="2992909"/>
            <a:ext cx="112156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04CD7-E447-ED43-8904-BAC5AC0F38C0}"/>
              </a:ext>
            </a:extLst>
          </p:cNvPr>
          <p:cNvCxnSpPr>
            <a:cxnSpLocks/>
          </p:cNvCxnSpPr>
          <p:nvPr/>
        </p:nvCxnSpPr>
        <p:spPr bwMode="auto">
          <a:xfrm flipV="1">
            <a:off x="9851231" y="3064670"/>
            <a:ext cx="1071563" cy="30575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2465F4-098D-3E44-8414-08DABC616402}"/>
              </a:ext>
            </a:extLst>
          </p:cNvPr>
          <p:cNvCxnSpPr>
            <a:cxnSpLocks/>
          </p:cNvCxnSpPr>
          <p:nvPr/>
        </p:nvCxnSpPr>
        <p:spPr bwMode="auto">
          <a:xfrm>
            <a:off x="9832675" y="3370425"/>
            <a:ext cx="107156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2C03A-2651-AE47-A7ED-69ECB6579EF5}"/>
              </a:ext>
            </a:extLst>
          </p:cNvPr>
          <p:cNvCxnSpPr>
            <a:cxnSpLocks/>
          </p:cNvCxnSpPr>
          <p:nvPr/>
        </p:nvCxnSpPr>
        <p:spPr bwMode="auto">
          <a:xfrm flipV="1">
            <a:off x="9826227" y="3442185"/>
            <a:ext cx="1071563" cy="35718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4A272F-57DB-594D-ADB1-7FC53BF837BB}"/>
                  </a:ext>
                </a:extLst>
              </p:cNvPr>
              <p:cNvSpPr txBox="1"/>
              <p:nvPr/>
            </p:nvSpPr>
            <p:spPr>
              <a:xfrm>
                <a:off x="10476308" y="2452213"/>
                <a:ext cx="1396921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h𝑜𝑚𝑒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4A272F-57DB-594D-ADB1-7FC53BF83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308" y="2452213"/>
                <a:ext cx="1396921" cy="313291"/>
              </a:xfrm>
              <a:prstGeom prst="rect">
                <a:avLst/>
              </a:prstGeom>
              <a:blipFill>
                <a:blip r:embed="rId7"/>
                <a:stretch>
                  <a:fillRect l="-450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9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4" y="984836"/>
            <a:ext cx="11401425" cy="542926"/>
          </a:xfrm>
        </p:spPr>
        <p:txBody>
          <a:bodyPr/>
          <a:lstStyle/>
          <a:p>
            <a:r>
              <a:rPr lang="en-US" altLang="zh-CN" b="1" dirty="0"/>
              <a:t>Understanding Impact Values with Mimic Decision Tree: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Mimic Decision Tree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Mimic</a:t>
            </a:r>
            <a:r>
              <a:rPr lang="zh-CN" altLang="en-US" b="1" dirty="0"/>
              <a:t> </a:t>
            </a:r>
            <a:r>
              <a:rPr lang="en-US" altLang="zh-CN" b="1" dirty="0"/>
              <a:t>Decision</a:t>
            </a:r>
            <a:r>
              <a:rPr lang="zh-CN" altLang="en-US" b="1" dirty="0"/>
              <a:t> </a:t>
            </a:r>
            <a:r>
              <a:rPr lang="en-US" altLang="zh-CN" b="1" dirty="0"/>
              <a:t>Tree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3" y="1461330"/>
            <a:ext cx="114561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Target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Understand why some actions have large impacts under certain game contexts.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b="1" dirty="0"/>
              <a:t>Method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Mimic</a:t>
            </a:r>
            <a:r>
              <a:rPr lang="zh-CN" altLang="en-US" sz="1800" dirty="0"/>
              <a:t> </a:t>
            </a:r>
            <a:r>
              <a:rPr lang="en-US" altLang="zh-CN" sz="1800" dirty="0"/>
              <a:t>Decision</a:t>
            </a:r>
            <a:r>
              <a:rPr lang="zh-CN" altLang="en-US" sz="1800" dirty="0"/>
              <a:t> </a:t>
            </a:r>
            <a:r>
              <a:rPr lang="en-US" altLang="zh-CN" sz="1800" dirty="0"/>
              <a:t>Tree.</a:t>
            </a:r>
            <a:endParaRPr lang="en-CA" altLang="zh-CN" sz="18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Feed states and actions into a </a:t>
            </a:r>
            <a:r>
              <a:rPr lang="en-US" altLang="zh-CN" sz="1800" i="1" dirty="0"/>
              <a:t>CART</a:t>
            </a:r>
            <a:r>
              <a:rPr lang="en-US" altLang="zh-CN" sz="1800" dirty="0"/>
              <a:t> to fit the</a:t>
            </a:r>
            <a:r>
              <a:rPr lang="zh-CN" altLang="en-US" sz="1800" dirty="0"/>
              <a:t> </a:t>
            </a:r>
            <a:r>
              <a:rPr lang="en-US" altLang="zh-CN" sz="1800" dirty="0"/>
              <a:t>impact values via supervised learning.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Compute the </a:t>
            </a:r>
            <a:r>
              <a:rPr lang="en-US" altLang="zh-CN" sz="1800" i="1" dirty="0"/>
              <a:t>feature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importance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learned</a:t>
            </a:r>
            <a:r>
              <a:rPr lang="zh-CN" altLang="en-US" sz="1800" dirty="0"/>
              <a:t> </a:t>
            </a:r>
            <a:r>
              <a:rPr lang="en-US" altLang="zh-CN" sz="1800" dirty="0"/>
              <a:t>tree.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Some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Top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 </a:t>
            </a:r>
            <a:r>
              <a:rPr lang="en-CA" altLang="zh-CN" sz="1800" dirty="0"/>
              <a:t>important features for </a:t>
            </a:r>
            <a:r>
              <a:rPr lang="en-CA" altLang="zh-CN" sz="1800" b="1" dirty="0"/>
              <a:t>shot</a:t>
            </a:r>
            <a:r>
              <a:rPr lang="en-CA" altLang="zh-CN" sz="1800" dirty="0"/>
              <a:t> and </a:t>
            </a:r>
            <a:r>
              <a:rPr lang="en-CA" altLang="zh-CN" sz="1800" b="1" dirty="0"/>
              <a:t>pass</a:t>
            </a:r>
            <a:r>
              <a:rPr lang="en-US" altLang="zh-CN" sz="1800" dirty="0"/>
              <a:t>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851A5-7BEF-B541-B009-182E22D4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2" y="2969435"/>
            <a:ext cx="5823950" cy="2354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90E99-249D-954A-9954-326F15A1A414}"/>
              </a:ext>
            </a:extLst>
          </p:cNvPr>
          <p:cNvSpPr txBox="1"/>
          <p:nvPr/>
        </p:nvSpPr>
        <p:spPr>
          <a:xfrm>
            <a:off x="773150" y="5324154"/>
            <a:ext cx="7672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Some</a:t>
            </a:r>
            <a:r>
              <a:rPr lang="zh-CN" altLang="en-US" sz="1800" dirty="0"/>
              <a:t> </a:t>
            </a:r>
            <a:r>
              <a:rPr lang="en-US" altLang="zh-CN" sz="1800" dirty="0"/>
              <a:t>findings: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</a:t>
            </a:r>
            <a:r>
              <a:rPr lang="en-US" sz="1800" dirty="0"/>
              <a:t>hot impact significantly increases as a player </a:t>
            </a:r>
            <a:r>
              <a:rPr lang="en-US" sz="1800" i="1" dirty="0"/>
              <a:t>approaches the goal</a:t>
            </a:r>
            <a:r>
              <a:rPr lang="en-US" altLang="zh-CN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P</a:t>
            </a:r>
            <a:r>
              <a:rPr lang="en-US" sz="1800" dirty="0"/>
              <a:t>assing impact increases with game velocity</a:t>
            </a:r>
            <a:r>
              <a:rPr lang="en-US" altLang="zh-CN" sz="1800" dirty="0"/>
              <a:t>.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1FBAF5-6682-3149-807A-9A9753FFF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40" y="3078619"/>
            <a:ext cx="5927560" cy="18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3" y="910232"/>
            <a:ext cx="11401425" cy="476494"/>
          </a:xfrm>
        </p:spPr>
        <p:txBody>
          <a:bodyPr/>
          <a:lstStyle/>
          <a:p>
            <a:r>
              <a:rPr lang="en-US" altLang="zh-CN" b="1" dirty="0"/>
              <a:t>Fine-Tuning: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Player Ranking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Player Ranking: Case Study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3" y="1332021"/>
            <a:ext cx="11456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Motivation:</a:t>
            </a:r>
            <a:r>
              <a:rPr lang="en-CA" sz="2000" dirty="0"/>
              <a:t> Different leagues have their competition level, season length, and playoff agenda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Approaches: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CA" sz="2000" dirty="0"/>
              <a:t>EFL Championship games</a:t>
            </a:r>
            <a:r>
              <a:rPr lang="en-US" altLang="zh-CN" sz="2000" dirty="0"/>
              <a:t>)</a:t>
            </a:r>
            <a:endParaRPr lang="en-CA" sz="20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Train a general model to evaluate actions in European soccer.</a:t>
            </a:r>
            <a:endParaRPr lang="en-CA" altLang="zh-CN" sz="18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sz="1800" dirty="0"/>
              <a:t>Fine-tune the weight values from the general model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league</a:t>
            </a:r>
            <a:r>
              <a:rPr lang="zh-CN" altLang="en-US" sz="1800" dirty="0"/>
              <a:t> </a:t>
            </a:r>
            <a:r>
              <a:rPr lang="en-US" altLang="zh-CN" sz="1800" dirty="0"/>
              <a:t>specific</a:t>
            </a:r>
            <a:r>
              <a:rPr lang="zh-CN" altLang="en-US" sz="1800" dirty="0"/>
              <a:t> </a:t>
            </a:r>
            <a:r>
              <a:rPr lang="en-US" altLang="zh-CN" sz="1800" dirty="0"/>
              <a:t>model.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8D1019-37D0-AB4D-89BC-11A135D16F24}"/>
              </a:ext>
            </a:extLst>
          </p:cNvPr>
          <p:cNvSpPr txBox="1">
            <a:spLocks/>
          </p:cNvSpPr>
          <p:nvPr/>
        </p:nvSpPr>
        <p:spPr bwMode="auto">
          <a:xfrm>
            <a:off x="6368620" y="2658606"/>
            <a:ext cx="4529839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Action-Specific Assessment: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531BE-2F0B-7F40-AAD3-C0F766DD70FC}"/>
              </a:ext>
            </a:extLst>
          </p:cNvPr>
          <p:cNvSpPr txBox="1"/>
          <p:nvPr/>
        </p:nvSpPr>
        <p:spPr>
          <a:xfrm>
            <a:off x="553638" y="5612627"/>
            <a:ext cx="527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i="1" dirty="0"/>
              <a:t>Matej Vydra tops</a:t>
            </a:r>
            <a:r>
              <a:rPr lang="en-CA" sz="1800" dirty="0"/>
              <a:t> our 2017-2018 season ranking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CA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5C230-1534-6643-90B4-6CC138B2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9" y="3083092"/>
            <a:ext cx="6129480" cy="2464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F314A-050C-EA4D-BB41-F84775AC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20" y="3366052"/>
            <a:ext cx="5823380" cy="240013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455B732-231C-C847-92F7-870571D0DF8F}"/>
              </a:ext>
            </a:extLst>
          </p:cNvPr>
          <p:cNvSpPr txBox="1">
            <a:spLocks/>
          </p:cNvSpPr>
          <p:nvPr/>
        </p:nvSpPr>
        <p:spPr bwMode="auto">
          <a:xfrm>
            <a:off x="701889" y="2658606"/>
            <a:ext cx="3910999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All-Actions Assessment: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0BC46-E97A-EB47-8CDD-E90BD1374651}"/>
              </a:ext>
            </a:extLst>
          </p:cNvPr>
          <p:cNvSpPr txBox="1"/>
          <p:nvPr/>
        </p:nvSpPr>
        <p:spPr>
          <a:xfrm>
            <a:off x="6281735" y="3083092"/>
            <a:ext cx="232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Top</a:t>
            </a:r>
            <a:r>
              <a:rPr lang="zh-CN" altLang="en-US" sz="1800" dirty="0"/>
              <a:t> </a:t>
            </a:r>
            <a:r>
              <a:rPr lang="en-US" altLang="zh-CN" sz="1800" dirty="0"/>
              <a:t>shot</a:t>
            </a:r>
            <a:r>
              <a:rPr lang="zh-CN" altLang="en-US" sz="1800" dirty="0"/>
              <a:t> </a:t>
            </a:r>
            <a:r>
              <a:rPr lang="en-US" altLang="zh-CN" sz="1800" dirty="0"/>
              <a:t>players</a:t>
            </a:r>
            <a:endParaRPr lang="en-CA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D77DF-39AD-5143-8C87-1A16480A703B}"/>
              </a:ext>
            </a:extLst>
          </p:cNvPr>
          <p:cNvSpPr txBox="1"/>
          <p:nvPr/>
        </p:nvSpPr>
        <p:spPr>
          <a:xfrm>
            <a:off x="9237545" y="3083092"/>
            <a:ext cx="261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Top</a:t>
            </a:r>
            <a:r>
              <a:rPr lang="zh-CN" altLang="en-US" sz="1800" dirty="0"/>
              <a:t> </a:t>
            </a:r>
            <a:r>
              <a:rPr lang="en-US" altLang="zh-CN" sz="1800" dirty="0"/>
              <a:t>passing</a:t>
            </a:r>
            <a:r>
              <a:rPr lang="zh-CN" altLang="en-US" sz="1800" dirty="0"/>
              <a:t> </a:t>
            </a:r>
            <a:r>
              <a:rPr lang="en-US" altLang="zh-CN" sz="1800" dirty="0"/>
              <a:t>players</a:t>
            </a:r>
            <a:endParaRPr lang="en-CA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E3D2F-A55E-1040-85F6-C20F3A570688}"/>
              </a:ext>
            </a:extLst>
          </p:cNvPr>
          <p:cNvSpPr txBox="1"/>
          <p:nvPr/>
        </p:nvSpPr>
        <p:spPr>
          <a:xfrm>
            <a:off x="6160822" y="5673742"/>
            <a:ext cx="594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T</a:t>
            </a:r>
            <a:r>
              <a:rPr lang="en-CA" sz="1800" dirty="0"/>
              <a:t>op </a:t>
            </a:r>
            <a:r>
              <a:rPr lang="en-US" altLang="zh-CN" sz="1800" dirty="0"/>
              <a:t>shot</a:t>
            </a:r>
            <a:r>
              <a:rPr lang="zh-CN" altLang="en-US" sz="1800" dirty="0"/>
              <a:t> </a:t>
            </a:r>
            <a:r>
              <a:rPr lang="en-CA" sz="1800" dirty="0"/>
              <a:t>players lead the goal scoring</a:t>
            </a:r>
            <a:r>
              <a:rPr lang="en-US" altLang="zh-CN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Top</a:t>
            </a:r>
            <a:r>
              <a:rPr lang="zh-CN" altLang="en-US" sz="1800" dirty="0"/>
              <a:t> </a:t>
            </a:r>
            <a:r>
              <a:rPr lang="en-US" altLang="zh-CN" sz="1800" dirty="0"/>
              <a:t>passing</a:t>
            </a:r>
            <a:r>
              <a:rPr lang="zh-CN" altLang="en-US" sz="1800" dirty="0"/>
              <a:t> </a:t>
            </a:r>
            <a:r>
              <a:rPr lang="en-US" altLang="zh-CN" sz="1800" dirty="0"/>
              <a:t>players</a:t>
            </a:r>
            <a:r>
              <a:rPr lang="zh-CN" altLang="en-US" sz="1800" dirty="0"/>
              <a:t> </a:t>
            </a:r>
            <a:r>
              <a:rPr lang="en-US" altLang="zh-CN" sz="1800" i="1" dirty="0"/>
              <a:t>may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not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have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leading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assists</a:t>
            </a:r>
            <a:r>
              <a:rPr lang="en-US" altLang="zh-CN" sz="1800" dirty="0"/>
              <a:t>.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9821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3" y="910232"/>
            <a:ext cx="11401425" cy="476494"/>
          </a:xfrm>
        </p:spPr>
        <p:txBody>
          <a:bodyPr/>
          <a:lstStyle/>
          <a:p>
            <a:r>
              <a:rPr lang="en-US" altLang="zh-CN" b="1" dirty="0"/>
              <a:t>Comparison Player Evaluation Metrics: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Player Ranking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Player Ranking: Empirical Evaluation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3" y="1332021"/>
            <a:ext cx="114561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Goal-based Metrics :</a:t>
            </a:r>
            <a:r>
              <a:rPr lang="zh-CN" altLang="en-US" sz="2000" dirty="0"/>
              <a:t> </a:t>
            </a:r>
            <a:endParaRPr lang="en-CA" altLang="zh-CN" sz="20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zh-CN" sz="1800" dirty="0"/>
              <a:t>Plus- Minus (</a:t>
            </a:r>
            <a:r>
              <a:rPr lang="en-US" altLang="zh-CN" sz="1800" b="1" dirty="0"/>
              <a:t>PM</a:t>
            </a:r>
            <a:r>
              <a:rPr lang="en-US" altLang="zh-CN" sz="1800" dirty="0"/>
              <a:t>): measures how much the presence of a player influences the goals of his team.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zh-CN" sz="1800" dirty="0"/>
              <a:t>Expected Goal (</a:t>
            </a:r>
            <a:r>
              <a:rPr lang="en-US" altLang="zh-CN" sz="1800" b="1" dirty="0"/>
              <a:t>XG</a:t>
            </a:r>
            <a:r>
              <a:rPr lang="en-US" altLang="zh-CN" sz="1800" dirty="0"/>
              <a:t>):</a:t>
            </a:r>
            <a:r>
              <a:rPr lang="zh-CN" altLang="en-US" sz="1800" dirty="0"/>
              <a:t> </a:t>
            </a:r>
            <a:r>
              <a:rPr lang="en-CA" altLang="zh-CN" sz="1800" dirty="0"/>
              <a:t>weights each shot by its chance of leading to a goal.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All-Action Metrics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zh-CN" sz="1800" dirty="0"/>
              <a:t>Valuing Actions by Estimating Probabilities </a:t>
            </a:r>
            <a:r>
              <a:rPr lang="en-US" altLang="zh-CN" sz="1800" b="1" dirty="0"/>
              <a:t>(VAEP) </a:t>
            </a:r>
            <a:r>
              <a:rPr lang="en-US" altLang="zh-CN" sz="1800" dirty="0"/>
              <a:t>applies the difference of action values to compute the impact of on-the-ball actions.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zh-CN" sz="1800" dirty="0"/>
              <a:t>Scoring Impact </a:t>
            </a:r>
            <a:r>
              <a:rPr lang="en-US" altLang="zh-CN" sz="1800" b="1" dirty="0"/>
              <a:t>(SI)</a:t>
            </a:r>
            <a:r>
              <a:rPr lang="zh-CN" altLang="en-US" sz="1800" dirty="0"/>
              <a:t>：</a:t>
            </a:r>
            <a:r>
              <a:rPr lang="en-US" altLang="zh-CN" sz="1800" dirty="0"/>
              <a:t> based on a Markov model with pre-discretized spatial and temporal features.</a:t>
            </a:r>
            <a:endParaRPr lang="en-CA" altLang="zh-CN" sz="1800" dirty="0"/>
          </a:p>
          <a:p>
            <a:pPr marL="800100" lvl="1" indent="-342900">
              <a:buFont typeface="+mj-lt"/>
              <a:buAutoNum type="arabicParenR"/>
            </a:pPr>
            <a:r>
              <a:rPr lang="en-CA" altLang="zh-CN" sz="1800" b="1" dirty="0"/>
              <a:t>M-GIM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CA" altLang="zh-CN" sz="1800" dirty="0"/>
              <a:t>merges </a:t>
            </a:r>
            <a:r>
              <a:rPr lang="en-US" altLang="zh-CN" sz="1800" dirty="0"/>
              <a:t>our</a:t>
            </a:r>
            <a:r>
              <a:rPr lang="en-CA" altLang="zh-CN" sz="1800" dirty="0"/>
              <a:t> home/away towers and fits all the states and actions with a single-layer network.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zh-CN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455B732-231C-C847-92F7-870571D0DF8F}"/>
              </a:ext>
            </a:extLst>
          </p:cNvPr>
          <p:cNvSpPr txBox="1">
            <a:spLocks/>
          </p:cNvSpPr>
          <p:nvPr/>
        </p:nvSpPr>
        <p:spPr bwMode="auto">
          <a:xfrm>
            <a:off x="564356" y="3707436"/>
            <a:ext cx="9010823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i="1" kern="0" dirty="0"/>
              <a:t>Correlations with Standard Success Measures</a:t>
            </a:r>
            <a:r>
              <a:rPr lang="zh-CN" altLang="en-US" b="1" i="1" kern="0" dirty="0"/>
              <a:t> </a:t>
            </a:r>
            <a:r>
              <a:rPr lang="en-US" altLang="zh-CN" b="1" kern="0" dirty="0"/>
              <a:t>(all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players)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A7EC2-8745-9D4E-A964-D72A2599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3" y="4250362"/>
            <a:ext cx="7115117" cy="1959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83EC1-7706-3042-B9C2-73648A6442F3}"/>
              </a:ext>
            </a:extLst>
          </p:cNvPr>
          <p:cNvSpPr txBox="1"/>
          <p:nvPr/>
        </p:nvSpPr>
        <p:spPr>
          <a:xfrm>
            <a:off x="7549170" y="4312185"/>
            <a:ext cx="4642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GIM</a:t>
            </a:r>
            <a:r>
              <a:rPr lang="zh-CN" altLang="en-US" sz="1800" dirty="0"/>
              <a:t> </a:t>
            </a:r>
            <a:r>
              <a:rPr lang="en-US" altLang="zh-CN" sz="1800" dirty="0"/>
              <a:t>achieves</a:t>
            </a:r>
            <a:r>
              <a:rPr lang="zh-CN" altLang="en-US" sz="1800" dirty="0"/>
              <a:t> </a:t>
            </a:r>
            <a:r>
              <a:rPr lang="en-US" altLang="zh-CN" sz="1800" i="1" dirty="0"/>
              <a:t>promising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correlation</a:t>
            </a:r>
            <a:r>
              <a:rPr lang="zh-CN" altLang="en-US" sz="1800" i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success</a:t>
            </a:r>
            <a:r>
              <a:rPr lang="zh-CN" altLang="en-US" sz="1800" dirty="0"/>
              <a:t> </a:t>
            </a:r>
            <a:r>
              <a:rPr lang="en-US" altLang="zh-CN" sz="1800" dirty="0"/>
              <a:t>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Our</a:t>
            </a:r>
            <a:r>
              <a:rPr lang="en-CA" altLang="zh-CN" sz="1800" dirty="0"/>
              <a:t> model correctly recognizes that a penalty reduce</a:t>
            </a:r>
            <a:r>
              <a:rPr lang="en-US" altLang="zh-CN" sz="1800" dirty="0"/>
              <a:t>s</a:t>
            </a:r>
            <a:r>
              <a:rPr lang="en-CA" altLang="zh-CN" sz="1800" dirty="0"/>
              <a:t> the scoring probability, influencing the overall player GIM.</a:t>
            </a:r>
            <a:r>
              <a:rPr lang="zh-CN" altLang="en-US" sz="1800" dirty="0"/>
              <a:t> 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33760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Player Ranking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Player Ranking: Empirical Evaluation</a:t>
            </a:r>
            <a:endParaRPr lang="en-US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455B732-231C-C847-92F7-870571D0DF8F}"/>
              </a:ext>
            </a:extLst>
          </p:cNvPr>
          <p:cNvSpPr txBox="1">
            <a:spLocks/>
          </p:cNvSpPr>
          <p:nvPr/>
        </p:nvSpPr>
        <p:spPr bwMode="auto">
          <a:xfrm>
            <a:off x="356199" y="937781"/>
            <a:ext cx="12326455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Correlations with Standard Success Measures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( EFL Championship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players)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83EC1-7706-3042-B9C2-73648A6442F3}"/>
              </a:ext>
            </a:extLst>
          </p:cNvPr>
          <p:cNvSpPr txBox="1"/>
          <p:nvPr/>
        </p:nvSpPr>
        <p:spPr>
          <a:xfrm>
            <a:off x="7705287" y="1779378"/>
            <a:ext cx="4642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Championship League players’ correlations generally decrease.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it is more </a:t>
            </a:r>
            <a:r>
              <a:rPr lang="en-US" altLang="zh-CN" sz="1800" i="1" dirty="0"/>
              <a:t>severe</a:t>
            </a:r>
            <a:r>
              <a:rPr lang="en-US" altLang="zh-CN" sz="1800" dirty="0"/>
              <a:t> for our GIM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800" dirty="0"/>
              <a:t>Fine-tuning</a:t>
            </a:r>
            <a:r>
              <a:rPr lang="zh-CN" altLang="en-US" sz="1800" dirty="0"/>
              <a:t> </a:t>
            </a:r>
            <a:r>
              <a:rPr lang="en-US" altLang="zh-CN" sz="1800" dirty="0"/>
              <a:t>(FT-GIM)</a:t>
            </a:r>
            <a:r>
              <a:rPr lang="en-CA" sz="1800" dirty="0"/>
              <a:t> addresses this issue</a:t>
            </a:r>
            <a:r>
              <a:rPr lang="en-US" altLang="zh-CN" sz="1800" dirty="0"/>
              <a:t>.</a:t>
            </a:r>
            <a:endParaRPr lang="en-CA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F1F9-8D08-D44F-BD56-A4AF67F4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9" y="1404434"/>
            <a:ext cx="6701060" cy="20450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BDFFEB-C338-6744-8668-B2FCEF64A4F0}"/>
              </a:ext>
            </a:extLst>
          </p:cNvPr>
          <p:cNvSpPr txBox="1">
            <a:spLocks/>
          </p:cNvSpPr>
          <p:nvPr/>
        </p:nvSpPr>
        <p:spPr bwMode="auto">
          <a:xfrm>
            <a:off x="285574" y="3555377"/>
            <a:ext cx="12326455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i="1" kern="0" dirty="0"/>
              <a:t>Round-by-Round Correlations</a:t>
            </a:r>
            <a:r>
              <a:rPr lang="en-US" altLang="zh-CN" b="1" kern="0" dirty="0"/>
              <a:t>: Predicting Future From Past Performance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AA614-4FE0-6E48-884C-CDF9B176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74" y="4396974"/>
            <a:ext cx="5825294" cy="1873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F57DA5-671D-1042-8EB7-02F8C75BC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439" y="4446534"/>
            <a:ext cx="5749897" cy="17696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59F155-D2F5-8943-8AC6-67241E5CD077}"/>
              </a:ext>
            </a:extLst>
          </p:cNvPr>
          <p:cNvSpPr txBox="1"/>
          <p:nvPr/>
        </p:nvSpPr>
        <p:spPr>
          <a:xfrm>
            <a:off x="2192955" y="4077202"/>
            <a:ext cx="232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players</a:t>
            </a:r>
            <a:endParaRPr lang="en-CA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0BC6C-AEEB-514D-877E-10AB39058344}"/>
              </a:ext>
            </a:extLst>
          </p:cNvPr>
          <p:cNvSpPr txBox="1"/>
          <p:nvPr/>
        </p:nvSpPr>
        <p:spPr>
          <a:xfrm>
            <a:off x="6891419" y="4049961"/>
            <a:ext cx="436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Players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EFL</a:t>
            </a:r>
            <a:r>
              <a:rPr lang="zh-CN" altLang="en-US" sz="1800" dirty="0"/>
              <a:t> </a:t>
            </a:r>
            <a:r>
              <a:rPr lang="en-US" altLang="zh-CN" sz="1800" dirty="0"/>
              <a:t>Champion</a:t>
            </a:r>
            <a:r>
              <a:rPr lang="zh-CN" altLang="en-US" sz="1800" dirty="0"/>
              <a:t> </a:t>
            </a:r>
            <a:r>
              <a:rPr lang="en-US" altLang="zh-CN" sz="1800" dirty="0"/>
              <a:t>leagues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71905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3" y="910232"/>
            <a:ext cx="11401425" cy="476494"/>
          </a:xfrm>
        </p:spPr>
        <p:txBody>
          <a:bodyPr/>
          <a:lstStyle/>
          <a:p>
            <a:r>
              <a:rPr lang="en-US" altLang="zh-CN" b="1" dirty="0"/>
              <a:t>Key takeaways 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Conclusion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Conclusion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3" y="1482039"/>
            <a:ext cx="11456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Q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function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from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Sarsa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Temporal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Difference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(TD)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approximator</a:t>
            </a:r>
            <a:r>
              <a:rPr lang="zh-CN" altLang="en-US" sz="2000" dirty="0"/>
              <a:t> </a:t>
            </a:r>
            <a:r>
              <a:rPr lang="en-US" altLang="zh-CN" sz="2000" dirty="0"/>
              <a:t>fits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dimensional</a:t>
            </a:r>
            <a:r>
              <a:rPr lang="zh-CN" altLang="en-US" sz="2000" dirty="0"/>
              <a:t> </a:t>
            </a:r>
            <a:r>
              <a:rPr lang="en-US" altLang="zh-CN" sz="2000" dirty="0"/>
              <a:t>Spatial-temporal</a:t>
            </a:r>
            <a:r>
              <a:rPr lang="zh-CN" altLang="en-US" sz="2000" dirty="0"/>
              <a:t> </a:t>
            </a:r>
            <a:r>
              <a:rPr lang="en-US" altLang="zh-CN" sz="2000" dirty="0"/>
              <a:t>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TD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provides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promising</a:t>
            </a:r>
            <a:r>
              <a:rPr lang="zh-CN" altLang="en-US" sz="2000" dirty="0"/>
              <a:t> </a:t>
            </a:r>
            <a:r>
              <a:rPr lang="en-US" altLang="zh-CN" sz="2000" dirty="0"/>
              <a:t>evaluation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action-state.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Action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Impact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Cancel</a:t>
            </a:r>
            <a:r>
              <a:rPr lang="zh-CN" altLang="en-US" sz="2000" dirty="0"/>
              <a:t> </a:t>
            </a:r>
            <a:r>
              <a:rPr lang="en-US" altLang="zh-CN" sz="2000" dirty="0"/>
              <a:t>influence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previous</a:t>
            </a:r>
            <a:r>
              <a:rPr lang="zh-CN" altLang="en-US" sz="2000" dirty="0"/>
              <a:t> </a:t>
            </a:r>
            <a:r>
              <a:rPr lang="en-US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focus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actions.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Effectively</a:t>
            </a:r>
            <a:r>
              <a:rPr lang="zh-CN" altLang="en-US" sz="2000" dirty="0"/>
              <a:t> </a:t>
            </a:r>
            <a:r>
              <a:rPr lang="en-US" altLang="zh-CN" sz="2000" dirty="0"/>
              <a:t>evaluate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influence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agent’s</a:t>
            </a:r>
            <a:r>
              <a:rPr lang="zh-CN" altLang="en-US" sz="2000" dirty="0"/>
              <a:t> </a:t>
            </a:r>
            <a:r>
              <a:rPr lang="en-US" altLang="zh-CN" sz="2000" dirty="0"/>
              <a:t>action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Domain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knowledge: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Home/away</a:t>
            </a:r>
            <a:r>
              <a:rPr lang="zh-CN" altLang="en-US" sz="2000" dirty="0"/>
              <a:t> </a:t>
            </a:r>
            <a:r>
              <a:rPr lang="en-US" altLang="zh-CN" sz="2000" dirty="0"/>
              <a:t>team</a:t>
            </a:r>
            <a:r>
              <a:rPr lang="zh-CN" altLang="en-US" sz="2000" dirty="0"/>
              <a:t> </a:t>
            </a:r>
            <a:r>
              <a:rPr lang="en-US" altLang="zh-CN" sz="2000" dirty="0"/>
              <a:t>behaves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Players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soccer</a:t>
            </a:r>
            <a:r>
              <a:rPr lang="zh-CN" altLang="en-US" sz="2000" dirty="0"/>
              <a:t> </a:t>
            </a:r>
            <a:r>
              <a:rPr lang="en-US" altLang="zh-CN" sz="2000" dirty="0"/>
              <a:t>league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evaluated</a:t>
            </a:r>
            <a:r>
              <a:rPr lang="zh-CN" altLang="en-US" sz="2000" dirty="0"/>
              <a:t> </a:t>
            </a:r>
            <a:r>
              <a:rPr lang="en-US" altLang="zh-CN" sz="2000" dirty="0"/>
              <a:t>separately.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impact</a:t>
            </a:r>
            <a:r>
              <a:rPr lang="zh-CN" altLang="en-US" sz="2000" dirty="0"/>
              <a:t> </a:t>
            </a:r>
            <a:r>
              <a:rPr lang="en-US" altLang="zh-CN" sz="2000" dirty="0"/>
              <a:t>correlates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standard</a:t>
            </a:r>
            <a:r>
              <a:rPr lang="zh-CN" altLang="en-US" sz="2000" dirty="0"/>
              <a:t> </a:t>
            </a:r>
            <a:r>
              <a:rPr lang="en-US" altLang="zh-CN" sz="2000" dirty="0"/>
              <a:t>success</a:t>
            </a:r>
            <a:r>
              <a:rPr lang="zh-CN" altLang="en-US" sz="2000" dirty="0"/>
              <a:t> </a:t>
            </a:r>
            <a:r>
              <a:rPr lang="en-US" altLang="zh-CN" sz="2000" dirty="0"/>
              <a:t>measures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goal,</a:t>
            </a:r>
            <a:r>
              <a:rPr lang="zh-CN" altLang="en-US" sz="2000" dirty="0"/>
              <a:t> </a:t>
            </a:r>
            <a:r>
              <a:rPr lang="en-US" altLang="zh-CN" sz="2000" dirty="0"/>
              <a:t>shot,</a:t>
            </a:r>
            <a:r>
              <a:rPr lang="zh-CN" altLang="en-US" sz="2000" dirty="0"/>
              <a:t> </a:t>
            </a:r>
            <a:r>
              <a:rPr lang="en-US" altLang="zh-CN" sz="2000" dirty="0"/>
              <a:t>etc.,)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1800" dirty="0"/>
          </a:p>
          <a:p>
            <a:pPr marL="800100" lvl="1" indent="-342900">
              <a:buFont typeface="+mj-lt"/>
              <a:buAutoNum type="arabicParenR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2770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8663" y="914399"/>
            <a:ext cx="11401425" cy="3505201"/>
          </a:xfrm>
        </p:spPr>
        <p:txBody>
          <a:bodyPr/>
          <a:lstStyle/>
          <a:p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an</a:t>
            </a:r>
            <a:r>
              <a:rPr lang="zh-CN" altLang="en-US" b="1" dirty="0"/>
              <a:t> </a:t>
            </a:r>
            <a:r>
              <a:rPr lang="en-US" altLang="zh-CN" b="1" dirty="0"/>
              <a:t>Action-Value</a:t>
            </a:r>
            <a:r>
              <a:rPr lang="zh-CN" altLang="en-US" b="1" dirty="0"/>
              <a:t> </a:t>
            </a:r>
            <a:r>
              <a:rPr lang="en-US" altLang="zh-CN" b="1" dirty="0"/>
              <a:t>Q</a:t>
            </a:r>
            <a:r>
              <a:rPr lang="zh-CN" altLang="en-US" b="1" dirty="0"/>
              <a:t> </a:t>
            </a:r>
            <a:r>
              <a:rPr lang="en-US" altLang="zh-CN" b="1" dirty="0"/>
              <a:t>Function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soccer</a:t>
            </a:r>
            <a:r>
              <a:rPr lang="zh-CN" altLang="en-US" b="1" dirty="0"/>
              <a:t> </a:t>
            </a:r>
            <a:r>
              <a:rPr lang="en-US" altLang="zh-CN" b="1" dirty="0"/>
              <a:t>player</a:t>
            </a:r>
            <a:r>
              <a:rPr lang="zh-CN" altLang="en-US" b="1" dirty="0"/>
              <a:t> </a:t>
            </a:r>
            <a:r>
              <a:rPr lang="en-US" altLang="zh-CN" b="1" dirty="0"/>
              <a:t>evaluation: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/>
              <a:t>Modeling</a:t>
            </a:r>
            <a:r>
              <a:rPr lang="zh-CN" altLang="en-US" sz="2400" dirty="0"/>
              <a:t> </a:t>
            </a:r>
            <a:r>
              <a:rPr lang="en-US" altLang="zh-CN" sz="2400" i="1" dirty="0"/>
              <a:t>play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dynamics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Markov</a:t>
            </a:r>
            <a:r>
              <a:rPr lang="zh-CN" altLang="en-US" sz="2400" dirty="0"/>
              <a:t> </a:t>
            </a:r>
            <a:r>
              <a:rPr lang="en-US" altLang="zh-CN" sz="2400" dirty="0"/>
              <a:t>Game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s,a,r</a:t>
            </a:r>
            <a:r>
              <a:rPr lang="en-US" altLang="zh-CN" sz="2400" dirty="0"/>
              <a:t>).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i="1" dirty="0"/>
              <a:t>Deep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Reinforcement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Learning</a:t>
            </a:r>
            <a:r>
              <a:rPr lang="zh-CN" altLang="en-US" sz="2400" i="1" dirty="0"/>
              <a:t> </a:t>
            </a:r>
            <a:r>
              <a:rPr lang="en-US" altLang="zh-CN" sz="2400" dirty="0"/>
              <a:t>(DRL)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action-value</a:t>
            </a:r>
            <a:r>
              <a:rPr lang="zh-CN" altLang="en-US" sz="2400" dirty="0"/>
              <a:t> </a:t>
            </a:r>
            <a:r>
              <a:rPr lang="en-US" altLang="zh-CN" sz="2400" dirty="0"/>
              <a:t>Q</a:t>
            </a:r>
            <a:r>
              <a:rPr lang="zh-CN" altLang="en-US" sz="2400" dirty="0"/>
              <a:t> </a:t>
            </a:r>
            <a:r>
              <a:rPr lang="en-US" altLang="zh-CN" sz="2400" dirty="0"/>
              <a:t>function.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i="1" dirty="0"/>
              <a:t>Game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Impact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Metric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(GIM).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400" i="1" dirty="0"/>
              <a:t>Rank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player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evaluate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performance.</a:t>
            </a:r>
            <a:endParaRPr lang="en-CA" altLang="zh-CN" sz="2400" dirty="0"/>
          </a:p>
          <a:p>
            <a:pPr marL="457200" indent="-457200">
              <a:buFont typeface="Arial" charset="0"/>
              <a:buChar char="•"/>
            </a:pPr>
            <a:r>
              <a:rPr lang="en-US" altLang="zh-CN" sz="2400" i="1" dirty="0"/>
              <a:t>Examine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Multi-League</a:t>
            </a:r>
            <a:r>
              <a:rPr lang="zh-CN" altLang="en-US" sz="2400" dirty="0"/>
              <a:t> </a:t>
            </a:r>
            <a:r>
              <a:rPr lang="en-US" altLang="zh-CN" sz="2400" dirty="0"/>
              <a:t>play-by-play</a:t>
            </a:r>
            <a:r>
              <a:rPr lang="zh-CN" altLang="en-US" sz="2400" dirty="0"/>
              <a:t> </a:t>
            </a:r>
            <a:r>
              <a:rPr lang="en-US" altLang="zh-CN" sz="2400" dirty="0"/>
              <a:t>dataset.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58169" y="6402047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Overview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Overview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9B413-C7AC-5542-AC48-C1C7A09C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57" y="4095750"/>
            <a:ext cx="8585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9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8663" y="914400"/>
            <a:ext cx="11401425" cy="542926"/>
          </a:xfrm>
        </p:spPr>
        <p:txBody>
          <a:bodyPr/>
          <a:lstStyle/>
          <a:p>
            <a:r>
              <a:rPr lang="en-US" altLang="zh-CN" b="1" dirty="0"/>
              <a:t>Why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Reinforcement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(DRL):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58169" y="6402047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Motivation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Motivation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4" y="1461330"/>
            <a:ext cx="5507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[1,2,3]:</a:t>
            </a:r>
            <a:r>
              <a:rPr lang="zh-CN" altLang="en-US" dirty="0"/>
              <a:t> </a:t>
            </a:r>
            <a:endParaRPr lang="en-CA" altLang="zh-CN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Explicitly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Markov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building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i="1" dirty="0"/>
              <a:t>independent</a:t>
            </a:r>
            <a:r>
              <a:rPr lang="en-US" altLang="zh-CN" sz="2000" dirty="0"/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Infeasible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46A09-0509-AB43-B30A-0207B9F0270E}"/>
              </a:ext>
            </a:extLst>
          </p:cNvPr>
          <p:cNvSpPr/>
          <p:nvPr/>
        </p:nvSpPr>
        <p:spPr>
          <a:xfrm>
            <a:off x="330720" y="5735144"/>
            <a:ext cx="109537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[1]</a:t>
            </a:r>
            <a:r>
              <a:rPr lang="zh-CN" altLang="en-US" sz="1000" dirty="0"/>
              <a:t> </a:t>
            </a:r>
            <a:r>
              <a:rPr lang="en-US" sz="1000" dirty="0" err="1"/>
              <a:t>Routley</a:t>
            </a:r>
            <a:r>
              <a:rPr lang="en-US" sz="1000" dirty="0"/>
              <a:t>, Kurt, and Oliver Schulte. "A Markov Game model for valuing player actions in ice hockey." Proceedings of the Thirty-First Conference on Uncertainty in Artificial Intelligence. 2015.</a:t>
            </a:r>
          </a:p>
          <a:p>
            <a:r>
              <a:rPr lang="en-US" altLang="zh-CN" sz="1000" dirty="0"/>
              <a:t>[2]</a:t>
            </a:r>
            <a:r>
              <a:rPr lang="zh-CN" altLang="en-US" sz="1000" dirty="0"/>
              <a:t> </a:t>
            </a:r>
            <a:r>
              <a:rPr lang="en-CA" altLang="zh-CN" sz="1000" dirty="0"/>
              <a:t>Schulte, Oliver, et al. "A Markov Game model for valuing actions, locations, and team performance in ice hockey." Data Mining and Knowledge Discovery 31.6 (2017): 1735-1757.</a:t>
            </a:r>
          </a:p>
          <a:p>
            <a:r>
              <a:rPr lang="en-US" altLang="zh-CN" sz="1000" dirty="0"/>
              <a:t>[3] </a:t>
            </a:r>
            <a:r>
              <a:rPr lang="en-US" altLang="zh-CN" sz="1000" dirty="0" err="1"/>
              <a:t>Cervone</a:t>
            </a:r>
            <a:r>
              <a:rPr lang="en-US" altLang="zh-CN" sz="1000" dirty="0"/>
              <a:t> D, </a:t>
            </a:r>
            <a:r>
              <a:rPr lang="en-US" altLang="zh-CN" sz="1000" dirty="0" err="1"/>
              <a:t>D’Amour</a:t>
            </a:r>
            <a:r>
              <a:rPr lang="en-US" altLang="zh-CN" sz="1000" dirty="0"/>
              <a:t> A, </a:t>
            </a:r>
            <a:r>
              <a:rPr lang="en-US" altLang="zh-CN" sz="1000" dirty="0" err="1"/>
              <a:t>Bornn</a:t>
            </a:r>
            <a:r>
              <a:rPr lang="en-US" altLang="zh-CN" sz="1000" dirty="0"/>
              <a:t> L, Goldsberry K (2016) A multiresolution stochastic process model for predicting basketball possession outcomes. J Am Stat </a:t>
            </a:r>
            <a:r>
              <a:rPr lang="en-US" altLang="zh-CN" sz="1000" dirty="0" err="1"/>
              <a:t>Assoc</a:t>
            </a:r>
            <a:r>
              <a:rPr lang="en-US" altLang="zh-CN" sz="1000" dirty="0"/>
              <a:t> 111(514):585–599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7401F-F455-0445-91FC-8B8EDE60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20" y="3541546"/>
            <a:ext cx="2576511" cy="2061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F8B42-6D42-1E4C-A681-9588EB52930B}"/>
                  </a:ext>
                </a:extLst>
              </p:cNvPr>
              <p:cNvSpPr txBox="1"/>
              <p:nvPr/>
            </p:nvSpPr>
            <p:spPr>
              <a:xfrm>
                <a:off x="2769394" y="3826106"/>
                <a:ext cx="34885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Requires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discretizing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the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continuous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features.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Huge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state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numbers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(e.g.,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features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each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with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dimension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indicates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states).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Complex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transitions.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F8B42-6D42-1E4C-A681-9588EB52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94" y="3826106"/>
                <a:ext cx="3488532" cy="1569660"/>
              </a:xfrm>
              <a:prstGeom prst="rect">
                <a:avLst/>
              </a:prstGeom>
              <a:blipFill>
                <a:blip r:embed="rId4"/>
                <a:stretch>
                  <a:fillRect l="-36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CA2E52-D433-6846-A0E0-8A67DBF7E5D7}"/>
              </a:ext>
            </a:extLst>
          </p:cNvPr>
          <p:cNvSpPr txBox="1"/>
          <p:nvPr/>
        </p:nvSpPr>
        <p:spPr>
          <a:xfrm>
            <a:off x="6622256" y="1457326"/>
            <a:ext cx="5507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err="1"/>
              <a:t>Sarsa</a:t>
            </a:r>
            <a:r>
              <a:rPr lang="zh-CN" altLang="en-US" dirty="0"/>
              <a:t> </a:t>
            </a:r>
            <a:r>
              <a:rPr lang="en-US" altLang="zh-CN" dirty="0"/>
              <a:t>DRL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endParaRPr lang="en-CA" altLang="zh-CN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Model-Free</a:t>
            </a:r>
            <a:r>
              <a:rPr lang="zh-CN" altLang="en-US" sz="2000" dirty="0"/>
              <a:t> </a:t>
            </a:r>
            <a:r>
              <a:rPr lang="en-US" altLang="zh-CN" sz="2000" dirty="0"/>
              <a:t>RL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pre-built</a:t>
            </a:r>
            <a:r>
              <a:rPr lang="zh-CN" altLang="en-US" sz="2000" dirty="0"/>
              <a:t> </a:t>
            </a:r>
            <a:r>
              <a:rPr lang="en-US" altLang="zh-CN" sz="2000" dirty="0"/>
              <a:t>models).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end-to-end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(no data pre-processing, no</a:t>
            </a:r>
            <a:r>
              <a:rPr lang="zh-CN" altLang="en-US" sz="2000" dirty="0"/>
              <a:t> </a:t>
            </a:r>
            <a:r>
              <a:rPr lang="en-US" altLang="zh-CN" sz="2000" dirty="0"/>
              <a:t>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model).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Generalize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(mini-batch</a:t>
            </a:r>
            <a:r>
              <a:rPr lang="zh-CN" altLang="en-US" sz="2000" dirty="0"/>
              <a:t> </a:t>
            </a:r>
            <a:r>
              <a:rPr lang="en-US" altLang="zh-CN" sz="2000" dirty="0"/>
              <a:t>gradient</a:t>
            </a:r>
            <a:r>
              <a:rPr lang="zh-CN" altLang="en-US" sz="2000" dirty="0"/>
              <a:t> </a:t>
            </a:r>
            <a:r>
              <a:rPr lang="en-US" altLang="zh-CN" sz="2000" dirty="0"/>
              <a:t>descent</a:t>
            </a:r>
            <a:r>
              <a:rPr lang="zh-CN" altLang="en-US" sz="2000" dirty="0"/>
              <a:t> </a:t>
            </a:r>
            <a:r>
              <a:rPr lang="en-US" altLang="zh-CN" sz="2000" dirty="0"/>
              <a:t>fits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size).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F1837C-0E2A-524D-B792-CC785EDE9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1" y="3616749"/>
            <a:ext cx="4079082" cy="19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8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179" y="994587"/>
            <a:ext cx="11401425" cy="542926"/>
          </a:xfrm>
        </p:spPr>
        <p:txBody>
          <a:bodyPr/>
          <a:lstStyle/>
          <a:p>
            <a:r>
              <a:rPr lang="en-US" altLang="zh-CN" b="1" dirty="0"/>
              <a:t>Visualizing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Q</a:t>
            </a:r>
            <a:r>
              <a:rPr lang="zh-CN" altLang="en-US" b="1" dirty="0"/>
              <a:t> </a:t>
            </a:r>
            <a:r>
              <a:rPr lang="en-US" altLang="zh-CN" b="1" dirty="0"/>
              <a:t>functions</a:t>
            </a:r>
            <a:r>
              <a:rPr lang="zh-CN" altLang="en-US" b="1" dirty="0"/>
              <a:t> </a:t>
            </a:r>
            <a:r>
              <a:rPr lang="en-US" altLang="zh-CN" b="1" dirty="0"/>
              <a:t>learned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DRL: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58169" y="6402047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Preliminary Result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Preliminary Result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36B087-F9A5-1E48-914C-7CD2587D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08" y="4500563"/>
            <a:ext cx="2720601" cy="1533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DA171D-9704-9449-8023-30F51364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834" y="4499104"/>
            <a:ext cx="2761979" cy="1535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D4501-714D-A84B-A60A-EB578344C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28" y="1571939"/>
            <a:ext cx="5607976" cy="2369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4D4367-0215-AB47-BB22-CC22D8F25C5E}"/>
              </a:ext>
            </a:extLst>
          </p:cNvPr>
          <p:cNvSpPr txBox="1"/>
          <p:nvPr/>
        </p:nvSpPr>
        <p:spPr>
          <a:xfrm>
            <a:off x="180974" y="1633539"/>
            <a:ext cx="554117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i="1" dirty="0"/>
              <a:t>Temporal</a:t>
            </a:r>
            <a:r>
              <a:rPr lang="zh-CN" altLang="en-US" i="1" dirty="0"/>
              <a:t> </a:t>
            </a:r>
            <a:r>
              <a:rPr lang="en-US" altLang="zh-CN" i="1" dirty="0"/>
              <a:t>Projection</a:t>
            </a:r>
            <a:endParaRPr lang="en-CA" altLang="zh-CN" i="1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CA" altLang="zh-CN" sz="2000" dirty="0"/>
              <a:t>between Fulham (Home) and Sheffield Wednesday (Away), which has happened on Aug. 19th, 2017</a:t>
            </a:r>
            <a:r>
              <a:rPr lang="en-US" altLang="zh-CN" sz="2000" dirty="0"/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functions</a:t>
            </a:r>
            <a:r>
              <a:rPr lang="zh-CN" altLang="en-US" sz="2000" dirty="0"/>
              <a:t> </a:t>
            </a:r>
            <a:r>
              <a:rPr lang="en-US" altLang="zh-CN" sz="2000" dirty="0"/>
              <a:t>represents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probability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 </a:t>
            </a:r>
            <a:r>
              <a:rPr lang="en-US" altLang="zh-CN" sz="2000" dirty="0"/>
              <a:t>home/away</a:t>
            </a:r>
            <a:r>
              <a:rPr lang="zh-CN" altLang="en-US" sz="2000" dirty="0"/>
              <a:t> </a:t>
            </a:r>
            <a:r>
              <a:rPr lang="en-US" altLang="zh-CN" sz="2000" dirty="0"/>
              <a:t>team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next</a:t>
            </a:r>
            <a:r>
              <a:rPr lang="zh-CN" altLang="en-US" sz="2000" dirty="0"/>
              <a:t> </a:t>
            </a:r>
            <a:r>
              <a:rPr lang="en-US" altLang="zh-CN" sz="2000" dirty="0"/>
              <a:t>goal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nobody</a:t>
            </a:r>
            <a:r>
              <a:rPr lang="zh-CN" altLang="en-US" sz="2000" dirty="0"/>
              <a:t> </a:t>
            </a:r>
            <a:r>
              <a:rPr lang="en-US" altLang="zh-CN" sz="2000" dirty="0"/>
              <a:t>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136A9-B64F-9748-9D32-10761FD09E09}"/>
              </a:ext>
            </a:extLst>
          </p:cNvPr>
          <p:cNvSpPr txBox="1"/>
          <p:nvPr/>
        </p:nvSpPr>
        <p:spPr>
          <a:xfrm>
            <a:off x="179179" y="4371976"/>
            <a:ext cx="554117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CA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functions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actions:</a:t>
            </a:r>
            <a:r>
              <a:rPr lang="zh-CN" altLang="en-US" sz="2000" dirty="0"/>
              <a:t> </a:t>
            </a:r>
            <a:r>
              <a:rPr lang="en-US" altLang="zh-CN" sz="2000" dirty="0"/>
              <a:t>shots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tackles.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Q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(learned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DRL)</a:t>
            </a:r>
            <a:r>
              <a:rPr lang="zh-CN" altLang="en-US" sz="2000" dirty="0"/>
              <a:t> </a:t>
            </a:r>
            <a:r>
              <a:rPr lang="en-CA" sz="2000" dirty="0">
                <a:ea typeface="MS PGothic" panose="020B0600070205080204" pitchFamily="34" charset="-128"/>
                <a:cs typeface="ＭＳ Ｐゴシック" charset="0"/>
              </a:rPr>
              <a:t>generalize</a:t>
            </a:r>
            <a:r>
              <a:rPr lang="en-US" altLang="zh-CN" sz="2000" dirty="0">
                <a:ea typeface="MS PGothic" panose="020B0600070205080204" pitchFamily="34" charset="-128"/>
                <a:cs typeface="ＭＳ Ｐゴシック" charset="0"/>
              </a:rPr>
              <a:t>s</a:t>
            </a:r>
            <a:r>
              <a:rPr lang="zh-CN" altLang="en-US" sz="2000" dirty="0"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CA" sz="2000" dirty="0">
                <a:ea typeface="MS PGothic" panose="020B0600070205080204" pitchFamily="34" charset="-128"/>
                <a:cs typeface="ＭＳ Ｐゴシック" charset="0"/>
              </a:rPr>
              <a:t>from observed states and actions to those that have not occurred</a:t>
            </a:r>
            <a:r>
              <a:rPr lang="en-US" altLang="zh-CN" sz="2000" dirty="0">
                <a:ea typeface="MS PGothic" panose="020B0600070205080204" pitchFamily="34" charset="-128"/>
                <a:cs typeface="ＭＳ Ｐゴシック" charset="0"/>
              </a:rPr>
              <a:t>.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081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228600"/>
            <a:ext cx="8154988" cy="609600"/>
          </a:xfrm>
        </p:spPr>
        <p:txBody>
          <a:bodyPr/>
          <a:lstStyle/>
          <a:p>
            <a:pPr algn="ctr" eaLnBrk="1" hangingPunct="1"/>
            <a:r>
              <a:rPr lang="en-US" altLang="en-US" sz="4000" b="1" dirty="0">
                <a:latin typeface="Calibri" charset="0"/>
                <a:ea typeface="MS PGothic" charset="-128"/>
              </a:rPr>
              <a:t>THANK YOU!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689225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endParaRPr lang="en-US" altLang="en-US">
              <a:latin typeface="Arial" charset="0"/>
            </a:endParaRPr>
          </a:p>
        </p:txBody>
      </p:sp>
      <p:sp>
        <p:nvSpPr>
          <p:cNvPr id="1639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zh-CN" sz="1600" dirty="0">
                <a:solidFill>
                  <a:schemeClr val="tx2"/>
                </a:solidFill>
                <a:latin typeface="Calibri" charset="0"/>
              </a:rPr>
              <a:t>Q&amp;A</a:t>
            </a:r>
            <a:endParaRPr lang="en-US" altLang="en-US" sz="16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99" y="2376634"/>
            <a:ext cx="5462352" cy="25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8663" y="914400"/>
            <a:ext cx="11401425" cy="542926"/>
          </a:xfrm>
        </p:spPr>
        <p:txBody>
          <a:bodyPr/>
          <a:lstStyle/>
          <a:p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play-by-play</a:t>
            </a:r>
            <a:r>
              <a:rPr lang="zh-CN" altLang="en-US" b="1" dirty="0"/>
              <a:t> </a:t>
            </a:r>
            <a:r>
              <a:rPr lang="en-US" altLang="zh-CN" b="1" dirty="0"/>
              <a:t>soccer</a:t>
            </a:r>
            <a:r>
              <a:rPr lang="zh-CN" altLang="en-US" b="1" dirty="0"/>
              <a:t> </a:t>
            </a:r>
            <a:r>
              <a:rPr lang="en-US" altLang="zh-CN" b="1" i="1" dirty="0"/>
              <a:t>dataset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sports</a:t>
            </a:r>
            <a:r>
              <a:rPr lang="zh-CN" altLang="en-US" b="1" dirty="0"/>
              <a:t> </a:t>
            </a:r>
            <a:r>
              <a:rPr lang="en-US" altLang="zh-CN" b="1" dirty="0"/>
              <a:t>analytic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78659" y="6443659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Dataset and Preprocessing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Preprocessing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4" y="1461330"/>
            <a:ext cx="11370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Records the actions of on-the-ball players and the </a:t>
            </a:r>
            <a:r>
              <a:rPr lang="en-US" altLang="zh-CN" sz="2000" i="1" dirty="0"/>
              <a:t>spatial</a:t>
            </a:r>
            <a:r>
              <a:rPr lang="en-US" altLang="zh-CN" sz="2000" dirty="0"/>
              <a:t> and the </a:t>
            </a:r>
            <a:r>
              <a:rPr lang="en-US" altLang="zh-CN" sz="2000" i="1" dirty="0"/>
              <a:t>temporal</a:t>
            </a:r>
            <a:r>
              <a:rPr lang="en-US" altLang="zh-CN" sz="2000" dirty="0"/>
              <a:t> context features.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1" dirty="0"/>
              <a:t>Multiple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leagues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teams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2F02AF-B7FA-064C-BB0B-B66A09B2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126" y="2301908"/>
            <a:ext cx="8074665" cy="36059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BD1D6-8C9E-CA4E-A5FD-302A588F9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4" y="2427714"/>
            <a:ext cx="3297512" cy="32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8663" y="914400"/>
            <a:ext cx="11401425" cy="542926"/>
          </a:xfrm>
        </p:spPr>
        <p:txBody>
          <a:bodyPr/>
          <a:lstStyle/>
          <a:p>
            <a:r>
              <a:rPr lang="en-US" altLang="zh-CN" b="1" dirty="0"/>
              <a:t>The </a:t>
            </a:r>
            <a:r>
              <a:rPr lang="en-US" altLang="zh-CN" b="1" i="1" dirty="0"/>
              <a:t>dataset</a:t>
            </a:r>
            <a:r>
              <a:rPr lang="en-US" altLang="zh-CN" b="1" dirty="0"/>
              <a:t> utilizes adjusted spatial coordinates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Dataset and Preprocessing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Preprocessing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D4B1B-0F7A-1F41-B581-115419D16136}"/>
              </a:ext>
            </a:extLst>
          </p:cNvPr>
          <p:cNvSpPr txBox="1"/>
          <p:nvPr/>
        </p:nvSpPr>
        <p:spPr>
          <a:xfrm>
            <a:off x="581024" y="1461330"/>
            <a:ext cx="11370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Both the X-coordinates and Y-coordinates are adjusted to [0, +100].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We reverse the</a:t>
            </a:r>
            <a:r>
              <a:rPr lang="zh-CN" altLang="en-US" sz="2000" dirty="0"/>
              <a:t> </a:t>
            </a:r>
            <a:r>
              <a:rPr lang="en-US" altLang="zh-CN" sz="2000" dirty="0"/>
              <a:t>coordinates when the team in possession attacks towards the left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The play flows from left to right for either team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adjusted soccer pitch.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6DD80-AB30-2444-98BC-AEB7EC7A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" y="3119943"/>
            <a:ext cx="6074981" cy="209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63A2D-FA7A-B24C-AB27-811A7DDB8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594" y="2630881"/>
            <a:ext cx="5707683" cy="3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526B68-EEBF-CA44-833D-60F39237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35" y="5629038"/>
            <a:ext cx="6605190" cy="680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4" y="984836"/>
            <a:ext cx="11401425" cy="542926"/>
          </a:xfrm>
        </p:spPr>
        <p:txBody>
          <a:bodyPr/>
          <a:lstStyle/>
          <a:p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Markov model for soccer games.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Dataset and Preprocessing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Play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Soccer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BD4B1B-0F7A-1F41-B581-115419D16136}"/>
                  </a:ext>
                </a:extLst>
              </p:cNvPr>
              <p:cNvSpPr txBox="1"/>
              <p:nvPr/>
            </p:nvSpPr>
            <p:spPr>
              <a:xfrm>
                <a:off x="581024" y="1461330"/>
                <a:ext cx="1137047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Two </a:t>
                </a:r>
                <a:r>
                  <a:rPr lang="en-US" altLang="zh-CN" sz="2000" b="1" dirty="0"/>
                  <a:t>agents</a:t>
                </a:r>
                <a:r>
                  <a:rPr lang="en-US" altLang="zh-CN" sz="2000" dirty="0"/>
                  <a:t>: Home and Away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An </a:t>
                </a:r>
                <a:r>
                  <a:rPr lang="en-US" altLang="zh-CN" sz="2000" b="1" dirty="0"/>
                  <a:t>action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/>
                  <a:t> (one-hot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representation)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denotes the movements of players who control the ball.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An </a:t>
                </a:r>
                <a:r>
                  <a:rPr lang="en-US" altLang="zh-CN" sz="2000" b="1" dirty="0"/>
                  <a:t>observation</a:t>
                </a:r>
                <a:r>
                  <a:rPr lang="en-US" altLang="zh-CN" sz="2000" dirty="0"/>
                  <a:t> is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/>
                  <a:t> specifying a value of the features.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game</a:t>
                </a:r>
                <a:r>
                  <a:rPr lang="zh-CN" altLang="en-US" sz="2000" dirty="0"/>
                  <a:t> </a:t>
                </a:r>
                <a:r>
                  <a:rPr lang="en-US" sz="2000" b="1" dirty="0"/>
                  <a:t>state</a:t>
                </a:r>
                <a:r>
                  <a:rPr lang="en-US" sz="2000" dirty="0"/>
                  <a:t> </a:t>
                </a:r>
                <a:r>
                  <a:rPr lang="en-US" altLang="zh-CN" sz="2000" dirty="0"/>
                  <a:t>records</a:t>
                </a:r>
                <a:r>
                  <a:rPr lang="en-US" sz="2000" dirty="0"/>
                  <a:t> the complete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≜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/>
                  <a:t>reward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a vector of goal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that specifies which team (Home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sz="2000" dirty="0"/>
                  <a:t>Away) scores.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BD4B1B-0F7A-1F41-B581-115419D16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1461330"/>
                <a:ext cx="11370470" cy="1938992"/>
              </a:xfrm>
              <a:prstGeom prst="rect">
                <a:avLst/>
              </a:prstGeom>
              <a:blipFill>
                <a:blip r:embed="rId4"/>
                <a:stretch>
                  <a:fillRect l="-446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97ED0F-1FDF-944C-A1FD-F69D4532272F}"/>
              </a:ext>
            </a:extLst>
          </p:cNvPr>
          <p:cNvSpPr txBox="1">
            <a:spLocks/>
          </p:cNvSpPr>
          <p:nvPr/>
        </p:nvSpPr>
        <p:spPr bwMode="auto">
          <a:xfrm>
            <a:off x="581024" y="3756478"/>
            <a:ext cx="11401425" cy="5429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/>
              <a:t>An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action-value Q function.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9F426-6C1E-F54F-B776-D4DCE63C53B6}"/>
              </a:ext>
            </a:extLst>
          </p:cNvPr>
          <p:cNvSpPr txBox="1"/>
          <p:nvPr/>
        </p:nvSpPr>
        <p:spPr>
          <a:xfrm>
            <a:off x="581024" y="4313795"/>
            <a:ext cx="1137047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Divide a soccer game into </a:t>
            </a:r>
            <a:r>
              <a:rPr lang="en-US" altLang="zh-CN" sz="2000" b="1" dirty="0"/>
              <a:t>goal-scoring episodes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CA" altLang="zh-CN" sz="2000" dirty="0"/>
              <a:t>1) </a:t>
            </a:r>
            <a:r>
              <a:rPr lang="en-CA" altLang="zh-CN" sz="2000" b="1" dirty="0"/>
              <a:t>starts</a:t>
            </a:r>
            <a:r>
              <a:rPr lang="en-CA" altLang="zh-CN" sz="2000" dirty="0"/>
              <a:t> at the beginning of the game, or immediately after a goal, and 2) </a:t>
            </a:r>
            <a:r>
              <a:rPr lang="en-CA" altLang="zh-CN" sz="2000" b="1" dirty="0"/>
              <a:t>terminates</a:t>
            </a:r>
            <a:r>
              <a:rPr lang="en-CA" altLang="zh-CN" sz="2000" dirty="0"/>
              <a:t> with a goal or at the end of the game.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The </a:t>
            </a:r>
            <a:r>
              <a:rPr lang="en-US" altLang="zh-CN" sz="2000" b="1" dirty="0"/>
              <a:t>next-goal Q-function</a:t>
            </a:r>
            <a:r>
              <a:rPr lang="en-US" altLang="zh-CN" sz="2000" dirty="0"/>
              <a:t> represents the probability that the home resp. away team scores the goal at the end of the current goal-scoring episode. </a:t>
            </a:r>
          </a:p>
        </p:txBody>
      </p:sp>
    </p:spTree>
    <p:extLst>
      <p:ext uri="{BB962C8B-B14F-4D97-AF65-F5344CB8AC3E}">
        <p14:creationId xmlns:p14="http://schemas.microsoft.com/office/powerpoint/2010/main" val="35491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376A79-D250-FE41-9A03-1D81245A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1" y="4294442"/>
            <a:ext cx="5535868" cy="7633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4" y="984836"/>
            <a:ext cx="11401425" cy="542926"/>
          </a:xfrm>
        </p:spPr>
        <p:txBody>
          <a:bodyPr/>
          <a:lstStyle/>
          <a:p>
            <a:r>
              <a:rPr lang="en-US" altLang="zh-CN" b="1" dirty="0"/>
              <a:t>Two-Tower Dynamic Play LSTM</a:t>
            </a:r>
            <a:r>
              <a:rPr lang="zh-CN" altLang="en-US" b="1" dirty="0"/>
              <a:t> </a:t>
            </a:r>
            <a:r>
              <a:rPr lang="en-US" altLang="zh-CN" b="1" dirty="0"/>
              <a:t>(TTDP-LSTM)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12357" y="6423478"/>
            <a:ext cx="4775200" cy="304800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Structure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4357" y="114300"/>
            <a:ext cx="10871200" cy="609600"/>
          </a:xfrm>
        </p:spPr>
        <p:txBody>
          <a:bodyPr/>
          <a:lstStyle/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Structure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BD4B1B-0F7A-1F41-B581-115419D16136}"/>
                  </a:ext>
                </a:extLst>
              </p:cNvPr>
              <p:cNvSpPr txBox="1"/>
              <p:nvPr/>
            </p:nvSpPr>
            <p:spPr>
              <a:xfrm>
                <a:off x="581024" y="1461330"/>
                <a:ext cx="4726782" cy="4904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Three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output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nodes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at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time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step: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h𝑜𝑚𝑒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𝑎𝑤𝑎𝑦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i="1" dirty="0"/>
                  <a:t>Two</a:t>
                </a:r>
                <a:r>
                  <a:rPr lang="zh-CN" altLang="en-US" sz="2000" b="1" i="1" dirty="0"/>
                  <a:t> </a:t>
                </a:r>
                <a:r>
                  <a:rPr lang="en-US" altLang="zh-CN" sz="2000" b="1" i="1" dirty="0"/>
                  <a:t>towers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fits home and away data separately.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i="1" dirty="0"/>
                  <a:t>Dynamic possession-LSTM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apply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dynamic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length.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back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beginning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play.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Temporal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Difference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(TD)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Loss: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Training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settings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br>
                  <a:rPr lang="en-CA" altLang="zh-CN" sz="2000" dirty="0"/>
                </a:br>
                <a:r>
                  <a:rPr lang="en-US" altLang="zh-CN" sz="2000" dirty="0"/>
                  <a:t>1)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Stacked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layer)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LSTM</a:t>
                </a:r>
                <a:r>
                  <a:rPr lang="zh-CN" altLang="en-US" sz="2000" dirty="0"/>
                  <a:t> </a:t>
                </a:r>
                <a:br>
                  <a:rPr lang="en-CA" altLang="zh-CN" sz="2000" dirty="0"/>
                </a:br>
                <a:r>
                  <a:rPr lang="en-US" altLang="zh-CN" sz="2000" dirty="0"/>
                  <a:t>2)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Minibatch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training.</a:t>
                </a:r>
                <a:r>
                  <a:rPr lang="zh-CN" altLang="en-US" sz="2000" dirty="0"/>
                  <a:t> </a:t>
                </a:r>
                <a:br>
                  <a:rPr lang="en-CA" altLang="zh-CN" sz="2000" dirty="0"/>
                </a:br>
                <a:r>
                  <a:rPr lang="en-US" altLang="zh-CN" sz="2000" dirty="0"/>
                  <a:t>3)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length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10.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BD4B1B-0F7A-1F41-B581-115419D16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" y="1461330"/>
                <a:ext cx="4726782" cy="4904484"/>
              </a:xfrm>
              <a:prstGeom prst="rect">
                <a:avLst/>
              </a:prstGeom>
              <a:blipFill>
                <a:blip r:embed="rId4"/>
                <a:stretch>
                  <a:fillRect l="-1072" t="-517" b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77098E4-E1B8-2849-AB0F-424600C29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897" y="1431346"/>
            <a:ext cx="6948487" cy="33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96"/>
      </p:ext>
    </p:extLst>
  </p:cSld>
  <p:clrMapOvr>
    <a:masterClrMapping/>
  </p:clrMapOvr>
</p:sld>
</file>

<file path=ppt/theme/theme1.xml><?xml version="1.0" encoding="utf-8"?>
<a:theme xmlns:a="http://schemas.openxmlformats.org/drawingml/2006/main" name="SFU_Template_Beta_0.2">
  <a:themeElements>
    <a:clrScheme name="SFU_Template_Beta_0.2 13">
      <a:dk1>
        <a:srgbClr val="000000"/>
      </a:dk1>
      <a:lt1>
        <a:srgbClr val="FFFFFF"/>
      </a:lt1>
      <a:dk2>
        <a:srgbClr val="FFFFFF"/>
      </a:dk2>
      <a:lt2>
        <a:srgbClr val="464847"/>
      </a:lt2>
      <a:accent1>
        <a:srgbClr val="9E0927"/>
      </a:accent1>
      <a:accent2>
        <a:srgbClr val="003874"/>
      </a:accent2>
      <a:accent3>
        <a:srgbClr val="FFFFFF"/>
      </a:accent3>
      <a:accent4>
        <a:srgbClr val="000000"/>
      </a:accent4>
      <a:accent5>
        <a:srgbClr val="CCAAAC"/>
      </a:accent5>
      <a:accent6>
        <a:srgbClr val="003268"/>
      </a:accent6>
      <a:hlink>
        <a:srgbClr val="006AA8"/>
      </a:hlink>
      <a:folHlink>
        <a:srgbClr val="BA2B48"/>
      </a:folHlink>
    </a:clrScheme>
    <a:fontScheme name="SFU_Template_Beta_0.2">
      <a:majorFont>
        <a:latin typeface="DINPro-Medium"/>
        <a:ea typeface="ＭＳ Ｐゴシック"/>
        <a:cs typeface="ＭＳ Ｐゴシック"/>
      </a:majorFont>
      <a:minorFont>
        <a:latin typeface="Helvetic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SFU_Template_Beta_0.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3">
        <a:dk1>
          <a:srgbClr val="000000"/>
        </a:dk1>
        <a:lt1>
          <a:srgbClr val="FFFFFF"/>
        </a:lt1>
        <a:dk2>
          <a:srgbClr val="FFFFFF"/>
        </a:dk2>
        <a:lt2>
          <a:srgbClr val="464847"/>
        </a:lt2>
        <a:accent1>
          <a:srgbClr val="9E0927"/>
        </a:accent1>
        <a:accent2>
          <a:srgbClr val="003874"/>
        </a:accent2>
        <a:accent3>
          <a:srgbClr val="FFFFFF"/>
        </a:accent3>
        <a:accent4>
          <a:srgbClr val="000000"/>
        </a:accent4>
        <a:accent5>
          <a:srgbClr val="CCAAAC"/>
        </a:accent5>
        <a:accent6>
          <a:srgbClr val="003268"/>
        </a:accent6>
        <a:hlink>
          <a:srgbClr val="006AA8"/>
        </a:hlink>
        <a:folHlink>
          <a:srgbClr val="BA2B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17260</TotalTime>
  <Words>2720</Words>
  <Application>Microsoft Macintosh PowerPoint</Application>
  <PresentationFormat>Widescreen</PresentationFormat>
  <Paragraphs>249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DINPro-Medium</vt:lpstr>
      <vt:lpstr>Helvetica</vt:lpstr>
      <vt:lpstr>Times</vt:lpstr>
      <vt:lpstr>Wingdings</vt:lpstr>
      <vt:lpstr>SFU_Template_Beta_0.2</vt:lpstr>
      <vt:lpstr>Office Theme</vt:lpstr>
      <vt:lpstr>Deep Soccer Analytics: Learning An Action-value Function For Evaluating Soccer Players</vt:lpstr>
      <vt:lpstr>Overview</vt:lpstr>
      <vt:lpstr>Motivation</vt:lpstr>
      <vt:lpstr>Preliminary Result</vt:lpstr>
      <vt:lpstr>THANK YOU!</vt:lpstr>
      <vt:lpstr>Dataset and Preprocessing</vt:lpstr>
      <vt:lpstr>Dataset and Preprocessing</vt:lpstr>
      <vt:lpstr>Play Dynamic in Soccer</vt:lpstr>
      <vt:lpstr>Model Structure</vt:lpstr>
      <vt:lpstr>Model Validation: Q Values</vt:lpstr>
      <vt:lpstr>Player Evaluation Metric</vt:lpstr>
      <vt:lpstr>Mimic Decision Tree</vt:lpstr>
      <vt:lpstr>Player Ranking: Case Study</vt:lpstr>
      <vt:lpstr>Player Ranking: Empirical Evaluation</vt:lpstr>
      <vt:lpstr>Player Ranking: Empirical Evaluation</vt:lpstr>
      <vt:lpstr>Conclusion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Jennifer Conroy</dc:creator>
  <cp:lastModifiedBy>Oliver Schulte</cp:lastModifiedBy>
  <cp:revision>350</cp:revision>
  <cp:lastPrinted>2016-05-18T22:17:43Z</cp:lastPrinted>
  <dcterms:created xsi:type="dcterms:W3CDTF">2007-05-10T23:03:35Z</dcterms:created>
  <dcterms:modified xsi:type="dcterms:W3CDTF">2020-12-16T18:00:20Z</dcterms:modified>
</cp:coreProperties>
</file>